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97" r:id="rId5"/>
    <p:sldId id="298" r:id="rId6"/>
    <p:sldId id="266" r:id="rId7"/>
    <p:sldId id="265" r:id="rId8"/>
    <p:sldId id="272" r:id="rId9"/>
    <p:sldId id="268" r:id="rId10"/>
    <p:sldId id="287" r:id="rId11"/>
    <p:sldId id="288" r:id="rId12"/>
    <p:sldId id="289" r:id="rId13"/>
    <p:sldId id="290" r:id="rId14"/>
    <p:sldId id="291" r:id="rId15"/>
    <p:sldId id="292" r:id="rId16"/>
    <p:sldId id="285" r:id="rId17"/>
    <p:sldId id="278"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7558" autoAdjust="0"/>
  </p:normalViewPr>
  <p:slideViewPr>
    <p:cSldViewPr>
      <p:cViewPr varScale="1">
        <p:scale>
          <a:sx n="58" d="100"/>
          <a:sy n="58" d="100"/>
        </p:scale>
        <p:origin x="264" y="60"/>
      </p:cViewPr>
      <p:guideLst>
        <p:guide orient="horz" pos="2160"/>
        <p:guide pos="2880"/>
      </p:guideLst>
    </p:cSldViewPr>
  </p:slideViewPr>
  <p:notesTextViewPr>
    <p:cViewPr>
      <p:scale>
        <a:sx n="1" d="1"/>
        <a:sy n="1" d="1"/>
      </p:scale>
      <p:origin x="0" y="0"/>
    </p:cViewPr>
  </p:notesTextViewPr>
  <p:sorterViewPr>
    <p:cViewPr>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3CBC609-2980-497B-ABB1-D25EA96AA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8A531C95-C469-4CAE-92CE-8CE747EA6BE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FE58C681-7F8A-432E-9160-CC6B76A604D1}" type="datetimeFigureOut">
              <a:rPr lang="en-US"/>
              <a:pPr>
                <a:defRPr/>
              </a:pPr>
              <a:t>8/16/2019</a:t>
            </a:fld>
            <a:endParaRPr lang="en-US"/>
          </a:p>
        </p:txBody>
      </p:sp>
      <p:sp>
        <p:nvSpPr>
          <p:cNvPr id="4" name="Slide Image Placeholder 3">
            <a:extLst>
              <a:ext uri="{FF2B5EF4-FFF2-40B4-BE49-F238E27FC236}">
                <a16:creationId xmlns:a16="http://schemas.microsoft.com/office/drawing/2014/main" xmlns="" id="{E26952BD-BE87-4020-937A-05C0B1D1924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24442EE-F1A8-4B6D-8836-89EC3A17AD4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62608698-C58D-42F3-AF36-DD90AD9AAE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35F1F3C4-A55F-4ADC-ADE2-2DACA408571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353BBE84-ECBA-4ACB-89F5-10601D6A9846}" type="slidenum">
              <a:rPr lang="en-US"/>
              <a:pPr>
                <a:defRPr/>
              </a:pPr>
              <a:t>‹#›</a:t>
            </a:fld>
            <a:endParaRPr lang="en-US"/>
          </a:p>
        </p:txBody>
      </p:sp>
    </p:spTree>
    <p:extLst>
      <p:ext uri="{BB962C8B-B14F-4D97-AF65-F5344CB8AC3E}">
        <p14:creationId xmlns:p14="http://schemas.microsoft.com/office/powerpoint/2010/main" val="1204215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634276AD-B5A0-4649-B214-52D4BE4868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40C6DD-EC29-41AA-95C8-6E772850D901}" type="slidenum">
              <a:rPr lang="en-US" altLang="en-US" smtClean="0">
                <a:latin typeface="Times New Roman" panose="02020603050405020304" pitchFamily="18" charset="0"/>
                <a:ea typeface="MS PGothic" panose="020B0600070205080204" pitchFamily="34" charset="-128"/>
              </a:rPr>
              <a:pPr/>
              <a:t>2</a:t>
            </a:fld>
            <a:endParaRPr lang="en-US" altLang="en-US">
              <a:latin typeface="Times New Roman" panose="02020603050405020304" pitchFamily="18" charset="0"/>
              <a:ea typeface="MS PGothic" panose="020B0600070205080204" pitchFamily="34" charset="-128"/>
            </a:endParaRPr>
          </a:p>
        </p:txBody>
      </p:sp>
      <p:sp>
        <p:nvSpPr>
          <p:cNvPr id="6147" name="Rectangle 2">
            <a:extLst>
              <a:ext uri="{FF2B5EF4-FFF2-40B4-BE49-F238E27FC236}">
                <a16:creationId xmlns:a16="http://schemas.microsoft.com/office/drawing/2014/main" xmlns="" id="{F3C73EE0-9DEA-45CE-9789-A0107CFA8A5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8" name="Rectangle 3">
            <a:extLst>
              <a:ext uri="{FF2B5EF4-FFF2-40B4-BE49-F238E27FC236}">
                <a16:creationId xmlns:a16="http://schemas.microsoft.com/office/drawing/2014/main" xmlns="" id="{D39943DE-1772-47F7-ACB7-2771343BE964}"/>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1638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750">
            <a:extLst>
              <a:ext uri="{FF2B5EF4-FFF2-40B4-BE49-F238E27FC236}">
                <a16:creationId xmlns:a16="http://schemas.microsoft.com/office/drawing/2014/main" xmlns="" id="{A33185AE-056D-4E21-99A4-CC3DFC7142CC}"/>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
        <p:nvSpPr>
          <p:cNvPr id="8195" name="Shape 751">
            <a:extLst>
              <a:ext uri="{FF2B5EF4-FFF2-40B4-BE49-F238E27FC236}">
                <a16:creationId xmlns:a16="http://schemas.microsoft.com/office/drawing/2014/main" xmlns="" id="{F0CF98BA-3166-4B4A-AFC0-7C1658E78B6B}"/>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4737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763">
            <a:extLst>
              <a:ext uri="{FF2B5EF4-FFF2-40B4-BE49-F238E27FC236}">
                <a16:creationId xmlns:a16="http://schemas.microsoft.com/office/drawing/2014/main" xmlns="" id="{2CE9C113-2FE4-4EC9-917F-01F126DB4812}"/>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
        <p:nvSpPr>
          <p:cNvPr id="12291" name="Shape 764">
            <a:extLst>
              <a:ext uri="{FF2B5EF4-FFF2-40B4-BE49-F238E27FC236}">
                <a16:creationId xmlns:a16="http://schemas.microsoft.com/office/drawing/2014/main" xmlns="" id="{AB3D7B87-5AA8-4E1C-8C8C-60C427DF144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6100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CFA50A6C-3BAB-4796-AD31-7F06BB960917}"/>
              </a:ext>
            </a:extLst>
          </p:cNvPr>
          <p:cNvSpPr>
            <a:spLocks noGrp="1" noRot="1" noChangeAspect="1" noChangeArrowheads="1" noTextEdit="1"/>
          </p:cNvSpPr>
          <p:nvPr>
            <p:ph type="sldImg"/>
          </p:nvPr>
        </p:nvSpPr>
        <p:spPr bwMode="auto">
          <a:xfrm>
            <a:off x="1104900" y="706438"/>
            <a:ext cx="4648200" cy="3486150"/>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0483" name="Rectangle 3">
            <a:extLst>
              <a:ext uri="{FF2B5EF4-FFF2-40B4-BE49-F238E27FC236}">
                <a16:creationId xmlns:a16="http://schemas.microsoft.com/office/drawing/2014/main" xmlns="" id="{6BBE658D-2906-4CDD-86C9-A667F9FD3D26}"/>
              </a:ext>
            </a:extLst>
          </p:cNvPr>
          <p:cNvSpPr>
            <a:spLocks noGrp="1" noChangeArrowheads="1"/>
          </p:cNvSpPr>
          <p:nvPr>
            <p:ph type="body" idx="1"/>
          </p:nvPr>
        </p:nvSpPr>
        <p:spPr bwMode="auto">
          <a:xfrm>
            <a:off x="685800" y="4416425"/>
            <a:ext cx="54864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a:p>
        </p:txBody>
      </p:sp>
    </p:spTree>
    <p:extLst>
      <p:ext uri="{BB962C8B-B14F-4D97-AF65-F5344CB8AC3E}">
        <p14:creationId xmlns:p14="http://schemas.microsoft.com/office/powerpoint/2010/main" val="74386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xmlns="" id="{44BA7CEF-5D56-4F55-8920-B6F29A677B07}"/>
              </a:ext>
            </a:extLst>
          </p:cNvPr>
          <p:cNvSpPr>
            <a:spLocks noGrp="1"/>
          </p:cNvSpPr>
          <p:nvPr>
            <p:ph type="sldNum" sz="quarter" idx="10"/>
          </p:nvPr>
        </p:nvSpPr>
        <p:spPr>
          <a:ln/>
        </p:spPr>
        <p:txBody>
          <a:bodyPr/>
          <a:lstStyle>
            <a:lvl1pPr>
              <a:defRPr/>
            </a:lvl1pPr>
          </a:lstStyle>
          <a:p>
            <a:pPr>
              <a:defRPr/>
            </a:pPr>
            <a:fld id="{090A1252-1F1D-4124-A89A-D4F8618CC44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6F18FD48-C9AB-46DC-8474-A77C0B811C9C}"/>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3F06DF7A-F748-4620-A1F6-6BF5F517F88C}"/>
              </a:ext>
            </a:extLst>
          </p:cNvPr>
          <p:cNvSpPr>
            <a:spLocks noGrp="1"/>
          </p:cNvSpPr>
          <p:nvPr>
            <p:ph type="dt" sz="half" idx="12"/>
          </p:nvPr>
        </p:nvSpPr>
        <p:spPr/>
        <p:txBody>
          <a:bodyPr/>
          <a:lstStyle>
            <a:lvl1pPr>
              <a:defRPr/>
            </a:lvl1pPr>
          </a:lstStyle>
          <a:p>
            <a:pPr>
              <a:defRPr/>
            </a:pPr>
            <a:fld id="{47A47F5A-DC5C-47AB-9DF4-29A73FED5FEB}" type="datetimeFigureOut">
              <a:rPr lang="en-US"/>
              <a:pPr>
                <a:defRPr/>
              </a:pPr>
              <a:t>8/16/2019</a:t>
            </a:fld>
            <a:endParaRPr lang="en-US"/>
          </a:p>
        </p:txBody>
      </p:sp>
    </p:spTree>
    <p:extLst>
      <p:ext uri="{BB962C8B-B14F-4D97-AF65-F5344CB8AC3E}">
        <p14:creationId xmlns:p14="http://schemas.microsoft.com/office/powerpoint/2010/main" val="225337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xmlns="" id="{18D6CCDF-8D05-4E9D-BE6E-4FE3CA8DDB07}"/>
              </a:ext>
            </a:extLst>
          </p:cNvPr>
          <p:cNvSpPr>
            <a:spLocks noGrp="1"/>
          </p:cNvSpPr>
          <p:nvPr>
            <p:ph type="sldNum" sz="quarter" idx="10"/>
          </p:nvPr>
        </p:nvSpPr>
        <p:spPr>
          <a:ln/>
        </p:spPr>
        <p:txBody>
          <a:bodyPr/>
          <a:lstStyle>
            <a:lvl1pPr>
              <a:defRPr/>
            </a:lvl1pPr>
          </a:lstStyle>
          <a:p>
            <a:pPr>
              <a:defRPr/>
            </a:pPr>
            <a:fld id="{6E2AB9D7-7AEB-40B9-BD50-7D38A34C493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71A03C51-1738-43D8-AF43-B1F7D95C12BD}"/>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7CC3BA28-636F-45EC-A20B-3A66264B8EFF}"/>
              </a:ext>
            </a:extLst>
          </p:cNvPr>
          <p:cNvSpPr>
            <a:spLocks noGrp="1"/>
          </p:cNvSpPr>
          <p:nvPr>
            <p:ph type="dt" sz="half" idx="12"/>
          </p:nvPr>
        </p:nvSpPr>
        <p:spPr/>
        <p:txBody>
          <a:bodyPr/>
          <a:lstStyle>
            <a:lvl1pPr>
              <a:defRPr/>
            </a:lvl1pPr>
          </a:lstStyle>
          <a:p>
            <a:pPr>
              <a:defRPr/>
            </a:pPr>
            <a:fld id="{3EC2A01D-2B59-46D6-B3F3-810A943598F8}" type="datetimeFigureOut">
              <a:rPr lang="en-US"/>
              <a:pPr>
                <a:defRPr/>
              </a:pPr>
              <a:t>8/16/2019</a:t>
            </a:fld>
            <a:endParaRPr lang="en-US"/>
          </a:p>
        </p:txBody>
      </p:sp>
    </p:spTree>
    <p:extLst>
      <p:ext uri="{BB962C8B-B14F-4D97-AF65-F5344CB8AC3E}">
        <p14:creationId xmlns:p14="http://schemas.microsoft.com/office/powerpoint/2010/main" val="10686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xmlns="" id="{747AA1AA-1274-46B6-82C0-EA5E1E8722E9}"/>
              </a:ext>
            </a:extLst>
          </p:cNvPr>
          <p:cNvSpPr>
            <a:spLocks noGrp="1"/>
          </p:cNvSpPr>
          <p:nvPr>
            <p:ph type="sldNum" sz="quarter" idx="10"/>
          </p:nvPr>
        </p:nvSpPr>
        <p:spPr>
          <a:ln/>
        </p:spPr>
        <p:txBody>
          <a:bodyPr/>
          <a:lstStyle>
            <a:lvl1pPr>
              <a:defRPr/>
            </a:lvl1pPr>
          </a:lstStyle>
          <a:p>
            <a:pPr>
              <a:defRPr/>
            </a:pPr>
            <a:fld id="{97460C27-16D0-4B9A-9461-E403277FAE6D}"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94EC98B2-F13E-4A81-B965-0DB24E2A1F78}"/>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34497EF9-AE3C-45AE-A7FF-FAB50A66D9A3}"/>
              </a:ext>
            </a:extLst>
          </p:cNvPr>
          <p:cNvSpPr>
            <a:spLocks noGrp="1"/>
          </p:cNvSpPr>
          <p:nvPr>
            <p:ph type="dt" sz="half" idx="12"/>
          </p:nvPr>
        </p:nvSpPr>
        <p:spPr/>
        <p:txBody>
          <a:bodyPr/>
          <a:lstStyle>
            <a:lvl1pPr>
              <a:defRPr/>
            </a:lvl1pPr>
          </a:lstStyle>
          <a:p>
            <a:pPr>
              <a:defRPr/>
            </a:pPr>
            <a:fld id="{06F28609-1037-4D33-9941-F32A7415C64B}" type="datetimeFigureOut">
              <a:rPr lang="en-US"/>
              <a:pPr>
                <a:defRPr/>
              </a:pPr>
              <a:t>8/16/2019</a:t>
            </a:fld>
            <a:endParaRPr lang="en-US"/>
          </a:p>
        </p:txBody>
      </p:sp>
    </p:spTree>
    <p:extLst>
      <p:ext uri="{BB962C8B-B14F-4D97-AF65-F5344CB8AC3E}">
        <p14:creationId xmlns:p14="http://schemas.microsoft.com/office/powerpoint/2010/main" val="77160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xmlns="" id="{AEF25071-DB71-4649-9E1F-533DF4DC8EDD}"/>
              </a:ext>
            </a:extLst>
          </p:cNvPr>
          <p:cNvSpPr>
            <a:spLocks noGrp="1"/>
          </p:cNvSpPr>
          <p:nvPr>
            <p:ph type="dt" sz="half" idx="10"/>
          </p:nvPr>
        </p:nvSpPr>
        <p:spPr>
          <a:xfrm>
            <a:off x="7662863" y="6315075"/>
            <a:ext cx="1295400" cy="265113"/>
          </a:xfrm>
        </p:spPr>
        <p:txBody>
          <a:bodyPr/>
          <a:lstStyle>
            <a:lvl1pPr>
              <a:defRPr>
                <a:latin typeface="Arial" charset="0"/>
                <a:ea typeface="MS PGothic" charset="0"/>
                <a:cs typeface="MS PGothic" charset="0"/>
              </a:defRPr>
            </a:lvl1pPr>
          </a:lstStyle>
          <a:p>
            <a:pPr>
              <a:defRPr/>
            </a:pPr>
            <a:endParaRPr lang="en-US"/>
          </a:p>
        </p:txBody>
      </p:sp>
      <p:sp>
        <p:nvSpPr>
          <p:cNvPr id="6" name="Footer Placeholder 4">
            <a:extLst>
              <a:ext uri="{FF2B5EF4-FFF2-40B4-BE49-F238E27FC236}">
                <a16:creationId xmlns:a16="http://schemas.microsoft.com/office/drawing/2014/main" xmlns="" id="{A781E10F-280B-465B-9775-39516B23C68A}"/>
              </a:ext>
            </a:extLst>
          </p:cNvPr>
          <p:cNvSpPr>
            <a:spLocks noGrp="1"/>
          </p:cNvSpPr>
          <p:nvPr>
            <p:ph type="ftr" sz="quarter" idx="11"/>
          </p:nvPr>
        </p:nvSpPr>
        <p:spPr>
          <a:xfrm>
            <a:off x="3943350" y="6305550"/>
            <a:ext cx="3717925" cy="258763"/>
          </a:xfr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5">
            <a:extLst>
              <a:ext uri="{FF2B5EF4-FFF2-40B4-BE49-F238E27FC236}">
                <a16:creationId xmlns:a16="http://schemas.microsoft.com/office/drawing/2014/main" xmlns="" id="{299F3070-534C-40B7-B635-BC1FA7A29096}"/>
              </a:ext>
            </a:extLst>
          </p:cNvPr>
          <p:cNvSpPr>
            <a:spLocks noGrp="1"/>
          </p:cNvSpPr>
          <p:nvPr>
            <p:ph type="sldNum" sz="quarter" idx="12"/>
          </p:nvPr>
        </p:nvSpPr>
        <p:spPr>
          <a:xfrm>
            <a:off x="7521575" y="5476875"/>
            <a:ext cx="1482725" cy="850900"/>
          </a:xfrm>
          <a:prstGeom prst="rect">
            <a:avLst/>
          </a:prstGeom>
        </p:spPr>
        <p:txBody>
          <a:bodyPr lIns="91440" tIns="45720" rIns="91440" bIns="45720" anchor="t"/>
          <a:lstStyle>
            <a:lvl1pPr>
              <a:defRPr/>
            </a:lvl1pPr>
          </a:lstStyle>
          <a:p>
            <a:pPr>
              <a:defRPr/>
            </a:pPr>
            <a:fld id="{AE5DD9B9-A8BD-4B7F-8FE9-965EC1F6EDE7}" type="slidenum">
              <a:rPr lang="en-US" altLang="en-US"/>
              <a:pPr>
                <a:defRPr/>
              </a:pPr>
              <a:t>‹#›</a:t>
            </a:fld>
            <a:endParaRPr lang="en-US" altLang="en-US"/>
          </a:p>
        </p:txBody>
      </p:sp>
    </p:spTree>
    <p:extLst>
      <p:ext uri="{BB962C8B-B14F-4D97-AF65-F5344CB8AC3E}">
        <p14:creationId xmlns:p14="http://schemas.microsoft.com/office/powerpoint/2010/main" val="312673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xmlns="" id="{6418AD18-9936-4307-ADA6-DAC248EC19E7}"/>
              </a:ext>
            </a:extLst>
          </p:cNvPr>
          <p:cNvSpPr>
            <a:spLocks noGrp="1"/>
          </p:cNvSpPr>
          <p:nvPr>
            <p:ph type="sldNum" sz="quarter" idx="10"/>
          </p:nvPr>
        </p:nvSpPr>
        <p:spPr>
          <a:ln/>
        </p:spPr>
        <p:txBody>
          <a:bodyPr/>
          <a:lstStyle>
            <a:lvl1pPr>
              <a:defRPr/>
            </a:lvl1pPr>
          </a:lstStyle>
          <a:p>
            <a:pPr>
              <a:defRPr/>
            </a:pPr>
            <a:fld id="{EE8AFC87-9FE0-47D8-B031-49B19BB73DE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4D4772F4-8676-4EA2-AA6B-09A997869B77}"/>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399C31D7-9E11-47F9-9648-AFBDB55716DC}"/>
              </a:ext>
            </a:extLst>
          </p:cNvPr>
          <p:cNvSpPr>
            <a:spLocks noGrp="1"/>
          </p:cNvSpPr>
          <p:nvPr>
            <p:ph type="dt" sz="half" idx="12"/>
          </p:nvPr>
        </p:nvSpPr>
        <p:spPr/>
        <p:txBody>
          <a:bodyPr/>
          <a:lstStyle>
            <a:lvl1pPr>
              <a:defRPr/>
            </a:lvl1pPr>
          </a:lstStyle>
          <a:p>
            <a:pPr>
              <a:defRPr/>
            </a:pPr>
            <a:fld id="{97A47189-A83A-4A8C-9E0D-C6B9C482FEF2}" type="datetimeFigureOut">
              <a:rPr lang="en-US"/>
              <a:pPr>
                <a:defRPr/>
              </a:pPr>
              <a:t>8/16/2019</a:t>
            </a:fld>
            <a:endParaRPr lang="en-US"/>
          </a:p>
        </p:txBody>
      </p:sp>
    </p:spTree>
    <p:extLst>
      <p:ext uri="{BB962C8B-B14F-4D97-AF65-F5344CB8AC3E}">
        <p14:creationId xmlns:p14="http://schemas.microsoft.com/office/powerpoint/2010/main" val="187334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xmlns="" id="{5F6BC3E6-8985-46EF-A533-4AF46B02B985}"/>
              </a:ext>
            </a:extLst>
          </p:cNvPr>
          <p:cNvSpPr>
            <a:spLocks noGrp="1"/>
          </p:cNvSpPr>
          <p:nvPr>
            <p:ph type="sldNum" sz="quarter" idx="10"/>
          </p:nvPr>
        </p:nvSpPr>
        <p:spPr>
          <a:ln/>
        </p:spPr>
        <p:txBody>
          <a:bodyPr/>
          <a:lstStyle>
            <a:lvl1pPr>
              <a:defRPr/>
            </a:lvl1pPr>
          </a:lstStyle>
          <a:p>
            <a:pPr>
              <a:defRPr/>
            </a:pPr>
            <a:fld id="{7A4C3DD9-5F6D-4CB2-8353-CAA4763471B9}"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606FD9AC-0F39-4EEA-9BD5-41BA95AD90F1}"/>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C4051EE8-B239-489D-BCA3-6E31E2259C4E}"/>
              </a:ext>
            </a:extLst>
          </p:cNvPr>
          <p:cNvSpPr>
            <a:spLocks noGrp="1"/>
          </p:cNvSpPr>
          <p:nvPr>
            <p:ph type="dt" sz="half" idx="12"/>
          </p:nvPr>
        </p:nvSpPr>
        <p:spPr/>
        <p:txBody>
          <a:bodyPr/>
          <a:lstStyle>
            <a:lvl1pPr>
              <a:defRPr/>
            </a:lvl1pPr>
          </a:lstStyle>
          <a:p>
            <a:pPr>
              <a:defRPr/>
            </a:pPr>
            <a:fld id="{BCC85709-3FCF-4D2E-9110-89668907FAD8}" type="datetimeFigureOut">
              <a:rPr lang="en-US"/>
              <a:pPr>
                <a:defRPr/>
              </a:pPr>
              <a:t>8/16/2019</a:t>
            </a:fld>
            <a:endParaRPr lang="en-US"/>
          </a:p>
        </p:txBody>
      </p:sp>
    </p:spTree>
    <p:extLst>
      <p:ext uri="{BB962C8B-B14F-4D97-AF65-F5344CB8AC3E}">
        <p14:creationId xmlns:p14="http://schemas.microsoft.com/office/powerpoint/2010/main" val="22886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xmlns="" id="{97B7E8E2-3D89-4D92-AA27-2298A05F2A14}"/>
              </a:ext>
            </a:extLst>
          </p:cNvPr>
          <p:cNvSpPr>
            <a:spLocks noGrp="1"/>
          </p:cNvSpPr>
          <p:nvPr>
            <p:ph type="sldNum" sz="quarter" idx="10"/>
          </p:nvPr>
        </p:nvSpPr>
        <p:spPr>
          <a:ln/>
        </p:spPr>
        <p:txBody>
          <a:bodyPr/>
          <a:lstStyle>
            <a:lvl1pPr>
              <a:defRPr/>
            </a:lvl1pPr>
          </a:lstStyle>
          <a:p>
            <a:pPr>
              <a:defRPr/>
            </a:pPr>
            <a:fld id="{98220E24-E046-48FC-B779-A3AF5341F4D0}"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xmlns="" id="{E7A20928-D4B1-4D30-8F10-026025CF5452}"/>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xmlns="" id="{6158EFDE-E730-499C-82A9-C3EFF3456565}"/>
              </a:ext>
            </a:extLst>
          </p:cNvPr>
          <p:cNvSpPr>
            <a:spLocks noGrp="1"/>
          </p:cNvSpPr>
          <p:nvPr>
            <p:ph type="dt" sz="half" idx="12"/>
          </p:nvPr>
        </p:nvSpPr>
        <p:spPr/>
        <p:txBody>
          <a:bodyPr/>
          <a:lstStyle>
            <a:lvl1pPr>
              <a:defRPr/>
            </a:lvl1pPr>
          </a:lstStyle>
          <a:p>
            <a:pPr>
              <a:defRPr/>
            </a:pPr>
            <a:fld id="{C485DF96-05CD-49A1-A208-5C79517DEA07}" type="datetimeFigureOut">
              <a:rPr lang="en-US"/>
              <a:pPr>
                <a:defRPr/>
              </a:pPr>
              <a:t>8/16/2019</a:t>
            </a:fld>
            <a:endParaRPr lang="en-US"/>
          </a:p>
        </p:txBody>
      </p:sp>
    </p:spTree>
    <p:extLst>
      <p:ext uri="{BB962C8B-B14F-4D97-AF65-F5344CB8AC3E}">
        <p14:creationId xmlns:p14="http://schemas.microsoft.com/office/powerpoint/2010/main" val="248818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0A360199-13DF-42DB-9C60-0660A98D61EF}"/>
              </a:ext>
            </a:extLst>
          </p:cNvPr>
          <p:cNvSpPr>
            <a:spLocks noGrp="1"/>
          </p:cNvSpPr>
          <p:nvPr>
            <p:ph type="sldNum" sz="quarter" idx="10"/>
          </p:nvPr>
        </p:nvSpPr>
        <p:spPr>
          <a:ln/>
        </p:spPr>
        <p:txBody>
          <a:bodyPr/>
          <a:lstStyle>
            <a:lvl1pPr>
              <a:defRPr/>
            </a:lvl1pPr>
          </a:lstStyle>
          <a:p>
            <a:pPr>
              <a:defRPr/>
            </a:pPr>
            <a:fld id="{1B66C511-8A53-4BE5-8277-ADC3C3449039}"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xmlns="" id="{977B215A-A6BB-49F5-9030-96B82F185544}"/>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9A90C40F-49FE-4AAA-B360-17A19A21D6B4}"/>
              </a:ext>
            </a:extLst>
          </p:cNvPr>
          <p:cNvSpPr>
            <a:spLocks noGrp="1"/>
          </p:cNvSpPr>
          <p:nvPr>
            <p:ph type="dt" sz="half" idx="12"/>
          </p:nvPr>
        </p:nvSpPr>
        <p:spPr/>
        <p:txBody>
          <a:bodyPr/>
          <a:lstStyle>
            <a:lvl1pPr>
              <a:defRPr/>
            </a:lvl1pPr>
          </a:lstStyle>
          <a:p>
            <a:pPr>
              <a:defRPr/>
            </a:pPr>
            <a:fld id="{438D5739-589B-492D-B634-A1BFBD979DD7}" type="datetimeFigureOut">
              <a:rPr lang="en-US"/>
              <a:pPr>
                <a:defRPr/>
              </a:pPr>
              <a:t>8/16/2019</a:t>
            </a:fld>
            <a:endParaRPr lang="en-US"/>
          </a:p>
        </p:txBody>
      </p:sp>
    </p:spTree>
    <p:extLst>
      <p:ext uri="{BB962C8B-B14F-4D97-AF65-F5344CB8AC3E}">
        <p14:creationId xmlns:p14="http://schemas.microsoft.com/office/powerpoint/2010/main" val="278414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xmlns="" id="{24EADC92-EF07-440B-AC97-2D0A59EB7704}"/>
              </a:ext>
            </a:extLst>
          </p:cNvPr>
          <p:cNvSpPr>
            <a:spLocks noGrp="1"/>
          </p:cNvSpPr>
          <p:nvPr>
            <p:ph type="sldNum" sz="quarter" idx="10"/>
          </p:nvPr>
        </p:nvSpPr>
        <p:spPr>
          <a:ln/>
        </p:spPr>
        <p:txBody>
          <a:bodyPr/>
          <a:lstStyle>
            <a:lvl1pPr>
              <a:defRPr/>
            </a:lvl1pPr>
          </a:lstStyle>
          <a:p>
            <a:pPr>
              <a:defRPr/>
            </a:pPr>
            <a:fld id="{D8779EF6-22BD-424E-89B5-35AF886BBAC6}"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xmlns="" id="{D72013D3-0E8B-49B9-A874-57AF26860D43}"/>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xmlns="" id="{1ECBA74A-9BE2-4E76-A3BB-D7413C805A3C}"/>
              </a:ext>
            </a:extLst>
          </p:cNvPr>
          <p:cNvSpPr>
            <a:spLocks noGrp="1"/>
          </p:cNvSpPr>
          <p:nvPr>
            <p:ph type="dt" sz="half" idx="12"/>
          </p:nvPr>
        </p:nvSpPr>
        <p:spPr/>
        <p:txBody>
          <a:bodyPr/>
          <a:lstStyle>
            <a:lvl1pPr>
              <a:defRPr/>
            </a:lvl1pPr>
          </a:lstStyle>
          <a:p>
            <a:pPr>
              <a:defRPr/>
            </a:pPr>
            <a:fld id="{D5FD9E08-8A25-4600-BF5A-D128FE04EB09}" type="datetimeFigureOut">
              <a:rPr lang="en-US"/>
              <a:pPr>
                <a:defRPr/>
              </a:pPr>
              <a:t>8/16/2019</a:t>
            </a:fld>
            <a:endParaRPr lang="en-US"/>
          </a:p>
        </p:txBody>
      </p:sp>
    </p:spTree>
    <p:extLst>
      <p:ext uri="{BB962C8B-B14F-4D97-AF65-F5344CB8AC3E}">
        <p14:creationId xmlns:p14="http://schemas.microsoft.com/office/powerpoint/2010/main" val="159319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xmlns="" id="{3CDEB883-65FB-405B-811F-46D79F5ACBE2}"/>
              </a:ext>
            </a:extLst>
          </p:cNvPr>
          <p:cNvSpPr>
            <a:spLocks noGrp="1"/>
          </p:cNvSpPr>
          <p:nvPr>
            <p:ph type="sldNum" sz="quarter" idx="10"/>
          </p:nvPr>
        </p:nvSpPr>
        <p:spPr>
          <a:ln/>
        </p:spPr>
        <p:txBody>
          <a:bodyPr/>
          <a:lstStyle>
            <a:lvl1pPr>
              <a:defRPr/>
            </a:lvl1pPr>
          </a:lstStyle>
          <a:p>
            <a:pPr>
              <a:defRPr/>
            </a:pPr>
            <a:fld id="{F632BD7C-7889-496D-ACBC-3807016A7486}"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xmlns="" id="{32C6EB2C-236D-49D4-AD30-FDE895C316F3}"/>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xmlns="" id="{4EE6472A-8F7C-4E99-9C39-0B886A7F1901}"/>
              </a:ext>
            </a:extLst>
          </p:cNvPr>
          <p:cNvSpPr>
            <a:spLocks noGrp="1"/>
          </p:cNvSpPr>
          <p:nvPr>
            <p:ph type="dt" sz="half" idx="12"/>
          </p:nvPr>
        </p:nvSpPr>
        <p:spPr/>
        <p:txBody>
          <a:bodyPr/>
          <a:lstStyle>
            <a:lvl1pPr>
              <a:defRPr/>
            </a:lvl1pPr>
          </a:lstStyle>
          <a:p>
            <a:pPr>
              <a:defRPr/>
            </a:pPr>
            <a:fld id="{F95AE06E-F743-4D49-BB10-4DF420AD0A2C}" type="datetimeFigureOut">
              <a:rPr lang="en-US"/>
              <a:pPr>
                <a:defRPr/>
              </a:pPr>
              <a:t>8/16/2019</a:t>
            </a:fld>
            <a:endParaRPr lang="en-US"/>
          </a:p>
        </p:txBody>
      </p:sp>
    </p:spTree>
    <p:extLst>
      <p:ext uri="{BB962C8B-B14F-4D97-AF65-F5344CB8AC3E}">
        <p14:creationId xmlns:p14="http://schemas.microsoft.com/office/powerpoint/2010/main" val="64368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xmlns="" id="{AC1B82EB-2B94-448B-A958-E854815A77BC}"/>
              </a:ext>
            </a:extLst>
          </p:cNvPr>
          <p:cNvSpPr>
            <a:spLocks noGrp="1"/>
          </p:cNvSpPr>
          <p:nvPr>
            <p:ph type="sldNum" sz="quarter" idx="14"/>
          </p:nvPr>
        </p:nvSpPr>
        <p:spPr>
          <a:ln/>
        </p:spPr>
        <p:txBody>
          <a:bodyPr/>
          <a:lstStyle>
            <a:lvl1pPr>
              <a:defRPr/>
            </a:lvl1pPr>
          </a:lstStyle>
          <a:p>
            <a:pPr>
              <a:defRPr/>
            </a:pPr>
            <a:fld id="{9E3A8D7E-7C2C-4C60-9477-E96932C4C2A0}"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xmlns="" id="{0A90D967-A5A8-43D3-8C44-88147ABF206A}"/>
              </a:ext>
            </a:extLst>
          </p:cNvPr>
          <p:cNvSpPr>
            <a:spLocks noGrp="1"/>
          </p:cNvSpPr>
          <p:nvPr>
            <p:ph type="ftr" sz="quarter" idx="15"/>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xmlns="" id="{D5582E51-991D-4A1A-9DCA-F0790A46635B}"/>
              </a:ext>
            </a:extLst>
          </p:cNvPr>
          <p:cNvSpPr>
            <a:spLocks noGrp="1"/>
          </p:cNvSpPr>
          <p:nvPr>
            <p:ph type="dt" sz="half" idx="16"/>
          </p:nvPr>
        </p:nvSpPr>
        <p:spPr/>
        <p:txBody>
          <a:bodyPr/>
          <a:lstStyle>
            <a:lvl1pPr>
              <a:defRPr/>
            </a:lvl1pPr>
          </a:lstStyle>
          <a:p>
            <a:pPr>
              <a:defRPr/>
            </a:pPr>
            <a:fld id="{8AAFEE3E-72F6-495F-9403-3672F2D2CA62}" type="datetimeFigureOut">
              <a:rPr lang="en-US"/>
              <a:pPr>
                <a:defRPr/>
              </a:pPr>
              <a:t>8/16/2019</a:t>
            </a:fld>
            <a:endParaRPr lang="en-US"/>
          </a:p>
        </p:txBody>
      </p:sp>
    </p:spTree>
    <p:extLst>
      <p:ext uri="{BB962C8B-B14F-4D97-AF65-F5344CB8AC3E}">
        <p14:creationId xmlns:p14="http://schemas.microsoft.com/office/powerpoint/2010/main" val="310321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xmlns="" id="{2C1E1D9E-79D6-4F48-8062-1A7CFC8D4C12}"/>
              </a:ext>
            </a:extLst>
          </p:cNvPr>
          <p:cNvSpPr>
            <a:spLocks noGrp="1"/>
          </p:cNvSpPr>
          <p:nvPr>
            <p:ph type="sldNum" sz="quarter" idx="10"/>
          </p:nvPr>
        </p:nvSpPr>
        <p:spPr>
          <a:ln/>
        </p:spPr>
        <p:txBody>
          <a:bodyPr/>
          <a:lstStyle>
            <a:lvl1pPr>
              <a:defRPr/>
            </a:lvl1pPr>
          </a:lstStyle>
          <a:p>
            <a:pPr>
              <a:defRPr/>
            </a:pPr>
            <a:fld id="{40055A48-D7AD-42D9-B8FE-6386DE533DFD}"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xmlns="" id="{480FF3D1-8EE8-4517-A5A6-D00ACDE6C401}"/>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xmlns="" id="{D770BF70-304D-4EAC-8448-EEBCCC93E611}"/>
              </a:ext>
            </a:extLst>
          </p:cNvPr>
          <p:cNvSpPr>
            <a:spLocks noGrp="1"/>
          </p:cNvSpPr>
          <p:nvPr>
            <p:ph type="dt" sz="half" idx="12"/>
          </p:nvPr>
        </p:nvSpPr>
        <p:spPr/>
        <p:txBody>
          <a:bodyPr/>
          <a:lstStyle>
            <a:lvl1pPr>
              <a:defRPr/>
            </a:lvl1pPr>
          </a:lstStyle>
          <a:p>
            <a:pPr>
              <a:defRPr/>
            </a:pPr>
            <a:fld id="{4F8163C4-4741-4E83-9EB4-3ECE6BAD721B}" type="datetimeFigureOut">
              <a:rPr lang="en-US"/>
              <a:pPr>
                <a:defRPr/>
              </a:pPr>
              <a:t>8/16/2019</a:t>
            </a:fld>
            <a:endParaRPr lang="en-US"/>
          </a:p>
        </p:txBody>
      </p:sp>
    </p:spTree>
    <p:extLst>
      <p:ext uri="{BB962C8B-B14F-4D97-AF65-F5344CB8AC3E}">
        <p14:creationId xmlns:p14="http://schemas.microsoft.com/office/powerpoint/2010/main" val="92432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05B246-C211-4F7B-9A5E-1BE7A4EE8231}"/>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xmlns="" id="{FD6AEFE0-BDEE-46A2-93E6-5D6B1C1AA9E3}"/>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xmlns="" id="{78DFCEB7-F41C-4F91-818B-1D877B1B7431}"/>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xmlns="" id="{C04FFBE9-C00F-49B8-812D-C52E843502C2}"/>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a:extLst>
              <a:ext uri="{FF2B5EF4-FFF2-40B4-BE49-F238E27FC236}">
                <a16:creationId xmlns:a16="http://schemas.microsoft.com/office/drawing/2014/main" xmlns="" id="{22FFBA31-56A7-4E30-BBE7-0CAEAA872840}"/>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23AEE2D8-605E-4E6E-8B18-8C12AAA81E61}"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xmlns="" id="{78BE665A-CBCA-4637-AB10-0CCF044E3BC1}"/>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a:extLst>
              <a:ext uri="{FF2B5EF4-FFF2-40B4-BE49-F238E27FC236}">
                <a16:creationId xmlns:a16="http://schemas.microsoft.com/office/drawing/2014/main" xmlns="" id="{5265E9D6-959D-4438-BB58-D165D59D2A5E}"/>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2"/>
                </a:solidFill>
                <a:latin typeface="+mn-lt"/>
                <a:cs typeface="+mn-cs"/>
              </a:defRPr>
            </a:lvl1pPr>
          </a:lstStyle>
          <a:p>
            <a:pPr>
              <a:defRPr/>
            </a:pPr>
            <a:fld id="{6E958333-9FEE-427C-9145-E30E4CBC56C3}" type="datetimeFigureOut">
              <a:rPr lang="en-US"/>
              <a:pPr>
                <a:defRPr/>
              </a:pPr>
              <a:t>8/16/2019</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JoN1fZTKzyw"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https://www.youtube.com/watch?v=9ORiKlpasOw&amp;fbclid=IwAR07YrjTF7OuJEd8Qg3V8LImbQoXeMOvVKL4unWVlVog1tU2pYRgiRFz23g"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hyperlink" Target="https://www.nbcnews.com/leftfield/video/amish-opening-up-to-modern-tech-in-some-communities-117837472379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D7B9C-CB1D-4D82-B5E2-B177F56612BA}"/>
              </a:ext>
            </a:extLst>
          </p:cNvPr>
          <p:cNvSpPr>
            <a:spLocks noGrp="1"/>
          </p:cNvSpPr>
          <p:nvPr>
            <p:ph type="title"/>
          </p:nvPr>
        </p:nvSpPr>
        <p:spPr/>
        <p:txBody>
          <a:bodyPr/>
          <a:lstStyle/>
          <a:p>
            <a:pPr algn="ctr">
              <a:defRPr/>
            </a:pPr>
            <a:r>
              <a:rPr lang="en-US" dirty="0" smtClean="0"/>
              <a:t>Diffusion </a:t>
            </a:r>
            <a:br>
              <a:rPr lang="en-US" dirty="0" smtClean="0"/>
            </a:br>
            <a:r>
              <a:rPr lang="en-US" dirty="0" smtClean="0"/>
              <a:t>Unit 1</a:t>
            </a:r>
            <a:endParaRPr lang="en-US" dirty="0"/>
          </a:p>
        </p:txBody>
      </p:sp>
      <p:sp>
        <p:nvSpPr>
          <p:cNvPr id="3" name="Content Placeholder 2">
            <a:extLst>
              <a:ext uri="{FF2B5EF4-FFF2-40B4-BE49-F238E27FC236}">
                <a16:creationId xmlns:a16="http://schemas.microsoft.com/office/drawing/2014/main" xmlns="" id="{E689C36F-0D78-43CE-95BC-1699468CC2FC}"/>
              </a:ext>
            </a:extLst>
          </p:cNvPr>
          <p:cNvSpPr>
            <a:spLocks noGrp="1"/>
          </p:cNvSpPr>
          <p:nvPr>
            <p:ph idx="1"/>
          </p:nvPr>
        </p:nvSpPr>
        <p:spPr/>
        <p:txBody>
          <a:bodyPr/>
          <a:lstStyle/>
          <a:p>
            <a:pPr>
              <a:defRPr/>
            </a:pPr>
            <a:endParaRPr lang="en-US" sz="3200" dirty="0" smtClean="0">
              <a:hlinkClick r:id="rId2"/>
            </a:endParaRPr>
          </a:p>
          <a:p>
            <a:pPr>
              <a:defRPr/>
            </a:pPr>
            <a:endParaRPr lang="en-US" sz="3200" dirty="0">
              <a:hlinkClick r:id="rId2"/>
            </a:endParaRPr>
          </a:p>
          <a:p>
            <a:pPr>
              <a:defRPr/>
            </a:pPr>
            <a:endParaRPr lang="en-US" sz="3200" dirty="0" smtClean="0">
              <a:hlinkClick r:id="rId2"/>
            </a:endParaRPr>
          </a:p>
          <a:p>
            <a:pPr>
              <a:defRPr/>
            </a:pPr>
            <a:endParaRPr lang="en-US" sz="3200" dirty="0">
              <a:hlinkClick r:id="rId2"/>
            </a:endParaRPr>
          </a:p>
          <a:p>
            <a:pPr marL="114300" indent="0" algn="ctr">
              <a:buNone/>
              <a:defRPr/>
            </a:pPr>
            <a:r>
              <a:rPr lang="en-US" sz="3200" dirty="0" smtClean="0">
                <a:hlinkClick r:id="rId2"/>
              </a:rPr>
              <a:t>Baseball </a:t>
            </a:r>
            <a:r>
              <a:rPr lang="en-US" sz="3200" dirty="0">
                <a:hlinkClick r:id="rId2"/>
              </a:rPr>
              <a:t>in Korea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8D05C-503A-4C09-A2AA-479CA98D1196}"/>
              </a:ext>
            </a:extLst>
          </p:cNvPr>
          <p:cNvSpPr>
            <a:spLocks noGrp="1"/>
          </p:cNvSpPr>
          <p:nvPr>
            <p:ph type="title"/>
          </p:nvPr>
        </p:nvSpPr>
        <p:spPr/>
        <p:txBody>
          <a:bodyPr>
            <a:normAutofit/>
          </a:bodyPr>
          <a:lstStyle/>
          <a:p>
            <a:pPr>
              <a:defRPr/>
            </a:pPr>
            <a:r>
              <a:rPr lang="en-US" sz="3300" dirty="0"/>
              <a:t>Diffusion of culture – Hierarchical </a:t>
            </a:r>
          </a:p>
        </p:txBody>
      </p:sp>
      <p:sp>
        <p:nvSpPr>
          <p:cNvPr id="16387" name="Content Placeholder 2">
            <a:extLst>
              <a:ext uri="{FF2B5EF4-FFF2-40B4-BE49-F238E27FC236}">
                <a16:creationId xmlns:a16="http://schemas.microsoft.com/office/drawing/2014/main" xmlns="" id="{9BED4CB5-E004-43A5-9F8D-19196933146E}"/>
              </a:ext>
            </a:extLst>
          </p:cNvPr>
          <p:cNvSpPr>
            <a:spLocks noGrp="1"/>
          </p:cNvSpPr>
          <p:nvPr>
            <p:ph idx="1"/>
          </p:nvPr>
        </p:nvSpPr>
        <p:spPr>
          <a:xfrm>
            <a:off x="228600" y="1463675"/>
            <a:ext cx="5591175" cy="3489325"/>
          </a:xfrm>
        </p:spPr>
        <p:txBody>
          <a:bodyPr/>
          <a:lstStyle/>
          <a:p>
            <a:pPr algn="just"/>
            <a:r>
              <a:rPr lang="en-US" altLang="en-US" sz="2100">
                <a:solidFill>
                  <a:srgbClr val="006600"/>
                </a:solidFill>
              </a:rPr>
              <a:t>Example: cell phone technology</a:t>
            </a:r>
          </a:p>
          <a:p>
            <a:pPr algn="just"/>
            <a:r>
              <a:rPr lang="en-US" altLang="en-US" sz="2100"/>
              <a:t>1980s – expensive and mostly owned by wealthy people in large cities in more developed countries (MDCs)</a:t>
            </a:r>
          </a:p>
          <a:p>
            <a:pPr algn="just"/>
            <a:r>
              <a:rPr lang="en-US" altLang="en-US" sz="2100"/>
              <a:t>As cell phone networks grew and cell phones became more mass produced, they eventually spread to a wider market</a:t>
            </a:r>
          </a:p>
          <a:p>
            <a:pPr algn="just"/>
            <a:r>
              <a:rPr lang="en-US" altLang="en-US" sz="2100"/>
              <a:t>Today, cell phones have diffused throughout the world</a:t>
            </a:r>
          </a:p>
        </p:txBody>
      </p:sp>
      <p:pic>
        <p:nvPicPr>
          <p:cNvPr id="16388" name="Picture 2">
            <a:extLst>
              <a:ext uri="{FF2B5EF4-FFF2-40B4-BE49-F238E27FC236}">
                <a16:creationId xmlns:a16="http://schemas.microsoft.com/office/drawing/2014/main" xmlns="" id="{D921D0F3-251A-468B-85FB-D4719C36C9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1288" y="1463675"/>
            <a:ext cx="2093912" cy="4468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23B36-2EBB-4B2D-B479-CC1137CFCA88}"/>
              </a:ext>
            </a:extLst>
          </p:cNvPr>
          <p:cNvSpPr>
            <a:spLocks noGrp="1"/>
          </p:cNvSpPr>
          <p:nvPr>
            <p:ph type="title"/>
          </p:nvPr>
        </p:nvSpPr>
        <p:spPr/>
        <p:txBody>
          <a:bodyPr>
            <a:normAutofit/>
          </a:bodyPr>
          <a:lstStyle/>
          <a:p>
            <a:pPr>
              <a:defRPr/>
            </a:pPr>
            <a:r>
              <a:rPr lang="en-US" sz="2700" dirty="0"/>
              <a:t>Diffusion of culture – Reverse Hierarchical</a:t>
            </a:r>
          </a:p>
        </p:txBody>
      </p:sp>
      <p:sp>
        <p:nvSpPr>
          <p:cNvPr id="3" name="Content Placeholder 2">
            <a:extLst>
              <a:ext uri="{FF2B5EF4-FFF2-40B4-BE49-F238E27FC236}">
                <a16:creationId xmlns:a16="http://schemas.microsoft.com/office/drawing/2014/main" xmlns="" id="{8A1B5EEE-6CEB-4190-8B7B-4977C62390AD}"/>
              </a:ext>
            </a:extLst>
          </p:cNvPr>
          <p:cNvSpPr>
            <a:spLocks noGrp="1"/>
          </p:cNvSpPr>
          <p:nvPr>
            <p:ph idx="1"/>
          </p:nvPr>
        </p:nvSpPr>
        <p:spPr>
          <a:xfrm>
            <a:off x="228600" y="1752600"/>
            <a:ext cx="5105400" cy="4343400"/>
          </a:xfrm>
        </p:spPr>
        <p:txBody>
          <a:bodyPr>
            <a:normAutofit lnSpcReduction="10000"/>
          </a:bodyPr>
          <a:lstStyle/>
          <a:p>
            <a:pPr algn="just">
              <a:defRPr/>
            </a:pPr>
            <a:r>
              <a:rPr lang="en-US" sz="2100" b="1" dirty="0">
                <a:solidFill>
                  <a:srgbClr val="FF6600"/>
                </a:solidFill>
              </a:rPr>
              <a:t>Reverse Hierarchical Diffusion </a:t>
            </a:r>
            <a:r>
              <a:rPr lang="en-US" sz="2100" dirty="0"/>
              <a:t>is the processes in which a trait diffuses from a lower class to a higher class.</a:t>
            </a:r>
          </a:p>
          <a:p>
            <a:pPr algn="just">
              <a:defRPr/>
            </a:pPr>
            <a:r>
              <a:rPr lang="en-US" sz="2100" dirty="0">
                <a:solidFill>
                  <a:srgbClr val="006600"/>
                </a:solidFill>
              </a:rPr>
              <a:t>Example: tattoos</a:t>
            </a:r>
          </a:p>
          <a:p>
            <a:pPr lvl="1" algn="just">
              <a:defRPr/>
            </a:pPr>
            <a:r>
              <a:rPr lang="en-US" sz="1950" dirty="0"/>
              <a:t>1940-1960, tattoos were a symbol of low social status and were associated with three types of places: seaport towns (dockworkers and sailors), military bases, and prisons.</a:t>
            </a:r>
          </a:p>
          <a:p>
            <a:pPr lvl="1" algn="just">
              <a:defRPr/>
            </a:pPr>
            <a:r>
              <a:rPr lang="en-US" sz="1950" dirty="0"/>
              <a:t>1970s – the custom has diffused throughout many segments of society and geographic areas</a:t>
            </a:r>
          </a:p>
          <a:p>
            <a:pPr algn="just">
              <a:defRPr/>
            </a:pPr>
            <a:r>
              <a:rPr lang="en-US" sz="2100" dirty="0">
                <a:solidFill>
                  <a:srgbClr val="006600"/>
                </a:solidFill>
              </a:rPr>
              <a:t>Example: Walmart – from rural Arkansas to nearly every U.S. city</a:t>
            </a:r>
          </a:p>
        </p:txBody>
      </p:sp>
      <p:pic>
        <p:nvPicPr>
          <p:cNvPr id="17412" name="Picture 2" descr="Image result for tattoo sailor">
            <a:extLst>
              <a:ext uri="{FF2B5EF4-FFF2-40B4-BE49-F238E27FC236}">
                <a16:creationId xmlns:a16="http://schemas.microsoft.com/office/drawing/2014/main" xmlns="" id="{D212C2C2-44FF-4185-A1CF-3E040FECC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1422400"/>
            <a:ext cx="2320925" cy="1876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4" descr="Image result for first walmart">
            <a:extLst>
              <a:ext uri="{FF2B5EF4-FFF2-40B4-BE49-F238E27FC236}">
                <a16:creationId xmlns:a16="http://schemas.microsoft.com/office/drawing/2014/main" xmlns="" id="{C0D16F16-E92E-4317-A9B7-052596A39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4191000"/>
            <a:ext cx="3286125" cy="1751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0CC14-0D3D-4745-9EAA-89935A1B727E}"/>
              </a:ext>
            </a:extLst>
          </p:cNvPr>
          <p:cNvSpPr>
            <a:spLocks noGrp="1"/>
          </p:cNvSpPr>
          <p:nvPr>
            <p:ph type="title"/>
          </p:nvPr>
        </p:nvSpPr>
        <p:spPr/>
        <p:txBody>
          <a:bodyPr>
            <a:normAutofit/>
          </a:bodyPr>
          <a:lstStyle/>
          <a:p>
            <a:pPr>
              <a:defRPr/>
            </a:pPr>
            <a:r>
              <a:rPr lang="en-US" sz="3300" dirty="0"/>
              <a:t>Diffusion of culture - Stimulus</a:t>
            </a:r>
          </a:p>
        </p:txBody>
      </p:sp>
      <p:sp>
        <p:nvSpPr>
          <p:cNvPr id="18435" name="Content Placeholder 2">
            <a:extLst>
              <a:ext uri="{FF2B5EF4-FFF2-40B4-BE49-F238E27FC236}">
                <a16:creationId xmlns:a16="http://schemas.microsoft.com/office/drawing/2014/main" xmlns="" id="{B14269DE-8538-4D20-95B3-16B77FD8EF14}"/>
              </a:ext>
            </a:extLst>
          </p:cNvPr>
          <p:cNvSpPr>
            <a:spLocks noGrp="1"/>
          </p:cNvSpPr>
          <p:nvPr>
            <p:ph idx="1"/>
          </p:nvPr>
        </p:nvSpPr>
        <p:spPr>
          <a:xfrm>
            <a:off x="0" y="1600200"/>
            <a:ext cx="5105400" cy="4400550"/>
          </a:xfrm>
        </p:spPr>
        <p:txBody>
          <a:bodyPr/>
          <a:lstStyle/>
          <a:p>
            <a:r>
              <a:rPr lang="en-US" altLang="en-US" sz="2100" b="1">
                <a:solidFill>
                  <a:srgbClr val="FF6600"/>
                </a:solidFill>
              </a:rPr>
              <a:t>Stimulus Diffusion </a:t>
            </a:r>
            <a:r>
              <a:rPr lang="en-US" altLang="en-US" sz="2100"/>
              <a:t>occurs when people in a culture adopt an underlying idea or process from another culture, but </a:t>
            </a:r>
            <a:r>
              <a:rPr lang="en-US" altLang="en-US" sz="2100" b="1" i="1"/>
              <a:t>modify</a:t>
            </a:r>
            <a:r>
              <a:rPr lang="en-US" altLang="en-US" sz="2100" b="1"/>
              <a:t> </a:t>
            </a:r>
            <a:r>
              <a:rPr lang="en-US" altLang="en-US" sz="2100"/>
              <a:t>it because they reject one trait of it.</a:t>
            </a:r>
          </a:p>
          <a:p>
            <a:r>
              <a:rPr lang="en-US" altLang="en-US" sz="2100" b="1">
                <a:solidFill>
                  <a:srgbClr val="006600"/>
                </a:solidFill>
              </a:rPr>
              <a:t>Example: </a:t>
            </a:r>
            <a:r>
              <a:rPr lang="en-US" altLang="en-US" sz="2100">
                <a:solidFill>
                  <a:srgbClr val="006600"/>
                </a:solidFill>
              </a:rPr>
              <a:t>Europeans adopted the use of lightweight, beautiful porcelain dishes from China but rejected the high cost of importing them. So when Germans found the right type of clay to make their own, they modified the process of obtaining porcelain by making it in Europe.</a:t>
            </a:r>
          </a:p>
        </p:txBody>
      </p:sp>
      <p:pic>
        <p:nvPicPr>
          <p:cNvPr id="18436" name="Picture 2" descr="Image result for cultural diffusion">
            <a:extLst>
              <a:ext uri="{FF2B5EF4-FFF2-40B4-BE49-F238E27FC236}">
                <a16:creationId xmlns:a16="http://schemas.microsoft.com/office/drawing/2014/main" xmlns="" id="{720395D8-492C-4217-AE40-C7E656AD8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41525"/>
            <a:ext cx="38862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xmlns="" id="{E73D0A50-34AB-4AE5-A9E8-3DCCAC217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71900"/>
            <a:ext cx="47021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59" name="Picture 3">
            <a:extLst>
              <a:ext uri="{FF2B5EF4-FFF2-40B4-BE49-F238E27FC236}">
                <a16:creationId xmlns:a16="http://schemas.microsoft.com/office/drawing/2014/main" xmlns="" id="{FF3F01A6-C061-43BD-BE79-8829F91F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0"/>
            <a:ext cx="64008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0" name="Text Box 4">
            <a:extLst>
              <a:ext uri="{FF2B5EF4-FFF2-40B4-BE49-F238E27FC236}">
                <a16:creationId xmlns:a16="http://schemas.microsoft.com/office/drawing/2014/main" xmlns="" id="{EAB19C78-13EB-4238-A291-F0D4D24D1208}"/>
              </a:ext>
            </a:extLst>
          </p:cNvPr>
          <p:cNvSpPr txBox="1">
            <a:spLocks noChangeArrowheads="1"/>
          </p:cNvSpPr>
          <p:nvPr/>
        </p:nvSpPr>
        <p:spPr bwMode="auto">
          <a:xfrm>
            <a:off x="358775" y="33338"/>
            <a:ext cx="2362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cs typeface="Arial" panose="020B0604020202020204" pitchFamily="34" charset="0"/>
              </a:defRPr>
            </a:lvl9pPr>
          </a:lstStyle>
          <a:p>
            <a:pPr>
              <a:spcBef>
                <a:spcPts val="1500"/>
              </a:spcBef>
              <a:buClr>
                <a:srgbClr val="3333CC"/>
              </a:buClr>
              <a:buFont typeface="Franklin Gothic Medium" panose="020B0603020102020204" pitchFamily="34" charset="0"/>
              <a:buNone/>
            </a:pPr>
            <a:r>
              <a:rPr lang="en-GB" altLang="en-US" sz="3200">
                <a:solidFill>
                  <a:srgbClr val="3333CC"/>
                </a:solidFill>
                <a:latin typeface="Franklin Gothic Medium" panose="020B0603020102020204" pitchFamily="34" charset="0"/>
                <a:hlinkClick r:id="rId6"/>
              </a:rPr>
              <a:t>Stimulus Diffusion</a:t>
            </a:r>
            <a:endParaRPr lang="en-GB" altLang="en-US" sz="3200">
              <a:solidFill>
                <a:srgbClr val="3333CC"/>
              </a:solidFill>
              <a:latin typeface="Franklin Gothic Medium" panose="020B0603020102020204" pitchFamily="34" charset="0"/>
            </a:endParaRPr>
          </a:p>
        </p:txBody>
      </p:sp>
      <p:sp>
        <p:nvSpPr>
          <p:cNvPr id="19461" name="Content Placeholder 2">
            <a:extLst>
              <a:ext uri="{FF2B5EF4-FFF2-40B4-BE49-F238E27FC236}">
                <a16:creationId xmlns:a16="http://schemas.microsoft.com/office/drawing/2014/main" xmlns="" id="{AEDAD5F7-9136-4FEC-B122-996F40A6D39F}"/>
              </a:ext>
            </a:extLst>
          </p:cNvPr>
          <p:cNvSpPr txBox="1">
            <a:spLocks/>
          </p:cNvSpPr>
          <p:nvPr/>
        </p:nvSpPr>
        <p:spPr bwMode="auto">
          <a:xfrm>
            <a:off x="4419600" y="4038600"/>
            <a:ext cx="38211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639763"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004888"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279525"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1554163"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011363"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468563"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2925763"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382963"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r>
              <a:rPr lang="en-US" altLang="en-US" sz="2100" b="1">
                <a:solidFill>
                  <a:srgbClr val="006600"/>
                </a:solidFill>
              </a:rPr>
              <a:t>Example: </a:t>
            </a:r>
            <a:r>
              <a:rPr lang="en-US" altLang="en-US" sz="2100">
                <a:solidFill>
                  <a:srgbClr val="006600"/>
                </a:solidFill>
              </a:rPr>
              <a:t>Hindus in India adopted the practice of eating fast food but rejected eating beef because it would violate their Hindu beliefs. They adapted by making vegetarian and other non-beef burgers.</a:t>
            </a:r>
          </a:p>
        </p:txBody>
      </p:sp>
      <p:pic>
        <p:nvPicPr>
          <p:cNvPr id="7" name="Picture 2" descr="Related image">
            <a:extLst>
              <a:ext uri="{FF2B5EF4-FFF2-40B4-BE49-F238E27FC236}">
                <a16:creationId xmlns:a16="http://schemas.microsoft.com/office/drawing/2014/main" xmlns="" id="{D1060016-54E1-4228-980B-D2643FF54EC5}"/>
              </a:ext>
            </a:extLst>
          </p:cNvPr>
          <p:cNvPicPr>
            <a:picLocks noChangeAspect="1" noChangeArrowheads="1"/>
          </p:cNvPicPr>
          <p:nvPr/>
        </p:nvPicPr>
        <p:blipFill>
          <a:blip r:embed="rId7"/>
          <a:srcRect/>
          <a:stretch>
            <a:fillRect/>
          </a:stretch>
        </p:blipFill>
        <p:spPr bwMode="auto">
          <a:xfrm>
            <a:off x="358775" y="1725613"/>
            <a:ext cx="1831975" cy="2046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BB6E2-CED5-4EED-A729-BB86AB83CAE2}"/>
              </a:ext>
            </a:extLst>
          </p:cNvPr>
          <p:cNvSpPr>
            <a:spLocks noGrp="1"/>
          </p:cNvSpPr>
          <p:nvPr>
            <p:ph type="title"/>
          </p:nvPr>
        </p:nvSpPr>
        <p:spPr/>
        <p:txBody>
          <a:bodyPr/>
          <a:lstStyle/>
          <a:p>
            <a:pPr eaLnBrk="1" hangingPunct="1">
              <a:defRPr/>
            </a:pPr>
            <a:r>
              <a:rPr lang="en-US" dirty="0"/>
              <a:t>Barriers to Diffusion</a:t>
            </a:r>
          </a:p>
        </p:txBody>
      </p:sp>
      <p:sp>
        <p:nvSpPr>
          <p:cNvPr id="21507" name="Content Placeholder 2">
            <a:extLst>
              <a:ext uri="{FF2B5EF4-FFF2-40B4-BE49-F238E27FC236}">
                <a16:creationId xmlns:a16="http://schemas.microsoft.com/office/drawing/2014/main" xmlns="" id="{4E905E64-8A3F-49A6-8BDB-91FBDDC85259}"/>
              </a:ext>
            </a:extLst>
          </p:cNvPr>
          <p:cNvSpPr>
            <a:spLocks noGrp="1"/>
          </p:cNvSpPr>
          <p:nvPr>
            <p:ph idx="1"/>
          </p:nvPr>
        </p:nvSpPr>
        <p:spPr/>
        <p:txBody>
          <a:bodyPr/>
          <a:lstStyle/>
          <a:p>
            <a:pPr eaLnBrk="1" hangingPunct="1"/>
            <a:r>
              <a:rPr lang="en-US" altLang="en-US" sz="3600" dirty="0"/>
              <a:t>Distance</a:t>
            </a:r>
          </a:p>
          <a:p>
            <a:pPr eaLnBrk="1" hangingPunct="1"/>
            <a:r>
              <a:rPr lang="en-US" altLang="en-US" sz="3600" dirty="0"/>
              <a:t>Physical barriers</a:t>
            </a:r>
          </a:p>
          <a:p>
            <a:pPr eaLnBrk="1" hangingPunct="1"/>
            <a:r>
              <a:rPr lang="en-US" altLang="en-US" sz="3600" dirty="0"/>
              <a:t>Political barriers</a:t>
            </a:r>
          </a:p>
          <a:p>
            <a:pPr eaLnBrk="1" hangingPunct="1"/>
            <a:r>
              <a:rPr lang="en-US" altLang="en-US" sz="3600" dirty="0"/>
              <a:t>Cultural barriers</a:t>
            </a:r>
          </a:p>
          <a:p>
            <a:pPr eaLnBrk="1" hangingPunct="1"/>
            <a:r>
              <a:rPr lang="en-US" altLang="en-US" sz="3600" dirty="0"/>
              <a:t>Economic barriers</a:t>
            </a:r>
          </a:p>
          <a:p>
            <a:pPr eaLnBrk="1" hangingPunct="1"/>
            <a:endParaRPr lang="en-US" altLang="en-US" sz="3600" dirty="0"/>
          </a:p>
          <a:p>
            <a:pPr lvl="1" eaLnBrk="1" hangingPunct="1"/>
            <a:r>
              <a:rPr lang="en-US" altLang="en-US" sz="3400" dirty="0">
                <a:hlinkClick r:id="rId2"/>
              </a:rPr>
              <a:t>Amish </a:t>
            </a:r>
            <a:endParaRPr lang="en-US" altLang="en-US" sz="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8C9141F6-8B4C-4317-87B6-E601640421E5}"/>
              </a:ext>
            </a:extLst>
          </p:cNvPr>
          <p:cNvSpPr>
            <a:spLocks noGrp="1" noChangeArrowheads="1"/>
          </p:cNvSpPr>
          <p:nvPr>
            <p:ph type="title"/>
          </p:nvPr>
        </p:nvSpPr>
        <p:spPr>
          <a:xfrm>
            <a:off x="0" y="0"/>
            <a:ext cx="4800600" cy="83820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altLang="en-US">
                <a:solidFill>
                  <a:srgbClr val="993300"/>
                </a:solidFill>
                <a:effectLst>
                  <a:outerShdw blurRad="38100" dist="38100" dir="2700000" algn="tl">
                    <a:srgbClr val="C0C0C0"/>
                  </a:outerShdw>
                </a:effectLst>
                <a:latin typeface="Goudy Old Style" panose="02020502050305020303" pitchFamily="18" charset="0"/>
              </a:rPr>
              <a:t>Cultural Diffusion</a:t>
            </a:r>
          </a:p>
        </p:txBody>
      </p:sp>
      <p:sp>
        <p:nvSpPr>
          <p:cNvPr id="5123" name="Rectangle 3">
            <a:extLst>
              <a:ext uri="{FF2B5EF4-FFF2-40B4-BE49-F238E27FC236}">
                <a16:creationId xmlns:a16="http://schemas.microsoft.com/office/drawing/2014/main" xmlns="" id="{E3E97024-7F03-49B9-8040-6DF2AA15FC96}"/>
              </a:ext>
            </a:extLst>
          </p:cNvPr>
          <p:cNvSpPr>
            <a:spLocks noGrp="1" noChangeArrowheads="1"/>
          </p:cNvSpPr>
          <p:nvPr>
            <p:ph type="body" sz="half" idx="1"/>
          </p:nvPr>
        </p:nvSpPr>
        <p:spPr>
          <a:xfrm>
            <a:off x="152400" y="914400"/>
            <a:ext cx="4495800" cy="5715000"/>
          </a:xfrm>
        </p:spPr>
        <p:txBody>
          <a:bodyPr/>
          <a:lstStyle/>
          <a:p>
            <a:pPr eaLnBrk="1" hangingPunct="1"/>
            <a:r>
              <a:rPr lang="en-US" altLang="en-US" sz="2800"/>
              <a:t>Cultural diffusion, or spatial diffusion, is the spread of an idea or innovation from its source to other cultures.  </a:t>
            </a:r>
          </a:p>
          <a:p>
            <a:pPr eaLnBrk="1" hangingPunct="1"/>
            <a:r>
              <a:rPr lang="en-US" altLang="en-US" sz="2800"/>
              <a:t>Diffusion occurs through the movement of people, goods or ideas.</a:t>
            </a:r>
          </a:p>
        </p:txBody>
      </p:sp>
      <p:pic>
        <p:nvPicPr>
          <p:cNvPr id="5124" name="Picture 5">
            <a:extLst>
              <a:ext uri="{FF2B5EF4-FFF2-40B4-BE49-F238E27FC236}">
                <a16:creationId xmlns:a16="http://schemas.microsoft.com/office/drawing/2014/main" xmlns="" id="{D2769FE1-750B-441C-AF43-B085246DDA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5481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a:extLst>
              <a:ext uri="{FF2B5EF4-FFF2-40B4-BE49-F238E27FC236}">
                <a16:creationId xmlns:a16="http://schemas.microsoft.com/office/drawing/2014/main" xmlns="" id="{05BFA4A6-7C88-4AC0-BC75-9391E08FCD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965575"/>
            <a:ext cx="3810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a:extLst>
              <a:ext uri="{FF2B5EF4-FFF2-40B4-BE49-F238E27FC236}">
                <a16:creationId xmlns:a16="http://schemas.microsoft.com/office/drawing/2014/main" xmlns="" id="{96BB7596-BB87-4A2B-AFC2-05168CA387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724400"/>
            <a:ext cx="21113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xmlns="" id="{9EFC9BAA-BD15-4215-AE15-EC303E675749}"/>
              </a:ext>
            </a:extLst>
          </p:cNvPr>
          <p:cNvSpPr>
            <a:spLocks noGrp="1"/>
          </p:cNvSpPr>
          <p:nvPr>
            <p:ph type="sldNum" sz="quarter" idx="12"/>
          </p:nvPr>
        </p:nvSpPr>
        <p:spPr/>
        <p:txBody>
          <a:bodyPr rtlCol="0"/>
          <a:lstStyle/>
          <a:p>
            <a:pPr>
              <a:defRPr/>
            </a:pPr>
            <a:fld id="{13AC7BE9-DA49-4561-BD0F-1F620CF461BF}" type="slidenum">
              <a:rPr lang="en-US">
                <a:gradFill>
                  <a:gsLst>
                    <a:gs pos="0">
                      <a:schemeClr val="tx1">
                        <a:alpha val="10000"/>
                      </a:schemeClr>
                    </a:gs>
                    <a:gs pos="100000">
                      <a:schemeClr val="tx1">
                        <a:alpha val="10000"/>
                      </a:schemeClr>
                    </a:gs>
                  </a:gsLst>
                  <a:lin ang="5400000" scaled="0"/>
                </a:gradFill>
                <a:latin typeface="Impact" pitchFamily="34" charset="0"/>
              </a:rPr>
              <a:pPr>
                <a:defRPr/>
              </a:pPr>
              <a:t>2</a:t>
            </a:fld>
            <a:endParaRPr lang="en-US">
              <a:gradFill>
                <a:gsLst>
                  <a:gs pos="0">
                    <a:schemeClr val="tx1">
                      <a:alpha val="10000"/>
                    </a:schemeClr>
                  </a:gs>
                  <a:gs pos="100000">
                    <a:schemeClr val="tx1">
                      <a:alpha val="10000"/>
                    </a:schemeClr>
                  </a:gs>
                </a:gsLst>
                <a:lin ang="5400000" scaled="0"/>
              </a:gradFill>
              <a:latin typeface="Impac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a:extLst>
              <a:ext uri="{FF2B5EF4-FFF2-40B4-BE49-F238E27FC236}">
                <a16:creationId xmlns:a16="http://schemas.microsoft.com/office/drawing/2014/main" xmlns="" id="{73224B02-C960-4A60-A576-3E521B6E6D5D}"/>
              </a:ext>
            </a:extLst>
          </p:cNvPr>
          <p:cNvSpPr txBox="1">
            <a:spLocks noGrp="1"/>
          </p:cNvSpPr>
          <p:nvPr>
            <p:ph type="title"/>
          </p:nvPr>
        </p:nvSpPr>
        <p:spPr>
          <a:xfrm>
            <a:off x="-1143000" y="-150813"/>
            <a:ext cx="6378575" cy="1293813"/>
          </a:xfrm>
        </p:spPr>
        <p:txBody>
          <a:bodyPr lIns="91425" tIns="45700" rIns="91425" bIns="45700" anchorCtr="0"/>
          <a:lstStyle/>
          <a:p>
            <a:pPr algn="r">
              <a:lnSpc>
                <a:spcPct val="90000"/>
              </a:lnSpc>
              <a:spcBef>
                <a:spcPts val="0"/>
              </a:spcBef>
              <a:spcAft>
                <a:spcPts val="0"/>
              </a:spcAft>
              <a:buClr>
                <a:schemeClr val="lt1"/>
              </a:buClr>
              <a:buSzPct val="25000"/>
              <a:buFont typeface="Questrial"/>
              <a:buNone/>
              <a:defRPr/>
            </a:pPr>
            <a:r>
              <a:rPr lang="en-US" sz="4000" dirty="0">
                <a:solidFill>
                  <a:srgbClr val="00B050"/>
                </a:solidFill>
                <a:latin typeface="Questrial"/>
                <a:ea typeface="Questrial"/>
                <a:cs typeface="Questrial"/>
                <a:sym typeface="Questrial"/>
              </a:rPr>
              <a:t>DIFFUSION</a:t>
            </a:r>
          </a:p>
        </p:txBody>
      </p:sp>
      <p:pic>
        <p:nvPicPr>
          <p:cNvPr id="7171" name="Shape 754">
            <a:extLst>
              <a:ext uri="{FF2B5EF4-FFF2-40B4-BE49-F238E27FC236}">
                <a16:creationId xmlns:a16="http://schemas.microsoft.com/office/drawing/2014/main" xmlns="" id="{F5D5C7AB-144C-450B-B66A-392B9CDCFE2A}"/>
              </a:ext>
            </a:extLst>
          </p:cNvPr>
          <p:cNvPicPr preferRelativeResize="0">
            <a:picLocks noGr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304800"/>
            <a:ext cx="8547100" cy="5413375"/>
          </a:xfrm>
        </p:spPr>
      </p:pic>
      <p:sp>
        <p:nvSpPr>
          <p:cNvPr id="7172" name="Content Placeholder 2">
            <a:extLst>
              <a:ext uri="{FF2B5EF4-FFF2-40B4-BE49-F238E27FC236}">
                <a16:creationId xmlns:a16="http://schemas.microsoft.com/office/drawing/2014/main" xmlns="" id="{3B9E0FAD-DD77-4D55-B3DF-546A01C369D9}"/>
              </a:ext>
            </a:extLst>
          </p:cNvPr>
          <p:cNvSpPr txBox="1">
            <a:spLocks/>
          </p:cNvSpPr>
          <p:nvPr/>
        </p:nvSpPr>
        <p:spPr bwMode="auto">
          <a:xfrm>
            <a:off x="0" y="3505200"/>
            <a:ext cx="5791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639763"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004888"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279525"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1554163"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011363"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468563"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2925763"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382963"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buFont typeface="Arial" panose="020B0604020202020204" pitchFamily="34" charset="0"/>
              <a:buNone/>
            </a:pPr>
            <a:r>
              <a:rPr lang="en-US" altLang="en-US" b="1"/>
              <a:t> </a:t>
            </a:r>
            <a:endParaRPr lang="en-US" altLang="en-US"/>
          </a:p>
          <a:p>
            <a:pPr>
              <a:buFont typeface="Arial" panose="020B0604020202020204" pitchFamily="34" charset="0"/>
              <a:buNone/>
            </a:pPr>
            <a:r>
              <a:rPr lang="en-US" altLang="en-US" b="1" u="sng"/>
              <a:t>RELOCATION DIFFUSION </a:t>
            </a:r>
            <a:r>
              <a:rPr lang="en-US" altLang="en-US"/>
              <a:t>– </a:t>
            </a:r>
            <a:r>
              <a:rPr lang="en-US" altLang="en-US" i="1"/>
              <a:t>spread by physical movement of people from one place to another</a:t>
            </a:r>
          </a:p>
          <a:p>
            <a:pPr>
              <a:buFont typeface="Arial" panose="020B0604020202020204" pitchFamily="34" charset="0"/>
              <a:buNone/>
            </a:pPr>
            <a:endParaRPr lang="en-US" altLang="en-US" b="1" u="sng"/>
          </a:p>
          <a:p>
            <a:pPr>
              <a:buFont typeface="Arial" panose="020B0604020202020204" pitchFamily="34" charset="0"/>
              <a:buNone/>
            </a:pPr>
            <a:r>
              <a:rPr lang="en-US" altLang="en-US" b="1" u="sng"/>
              <a:t>EXPANSION DIFFUSION</a:t>
            </a:r>
            <a:r>
              <a:rPr lang="en-US" altLang="en-US" b="1"/>
              <a:t> </a:t>
            </a:r>
            <a:r>
              <a:rPr lang="en-US" altLang="en-US"/>
              <a:t>– </a:t>
            </a:r>
            <a:r>
              <a:rPr lang="en-US" altLang="en-US" i="1"/>
              <a:t>spread in an additive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10A1E-A574-4774-93AC-D180C21AE1B3}"/>
              </a:ext>
            </a:extLst>
          </p:cNvPr>
          <p:cNvSpPr>
            <a:spLocks noGrp="1"/>
          </p:cNvSpPr>
          <p:nvPr>
            <p:ph type="title"/>
          </p:nvPr>
        </p:nvSpPr>
        <p:spPr>
          <a:xfrm>
            <a:off x="457200" y="0"/>
            <a:ext cx="7620000" cy="1143000"/>
          </a:xfrm>
        </p:spPr>
        <p:txBody>
          <a:bodyPr/>
          <a:lstStyle/>
          <a:p>
            <a:pPr>
              <a:defRPr/>
            </a:pPr>
            <a:r>
              <a:rPr lang="en-US" dirty="0"/>
              <a:t>Connections Between Places</a:t>
            </a:r>
          </a:p>
        </p:txBody>
      </p:sp>
      <p:sp>
        <p:nvSpPr>
          <p:cNvPr id="9219" name="Content Placeholder 2">
            <a:extLst>
              <a:ext uri="{FF2B5EF4-FFF2-40B4-BE49-F238E27FC236}">
                <a16:creationId xmlns:a16="http://schemas.microsoft.com/office/drawing/2014/main" xmlns="" id="{C0B657CD-4116-4497-953B-13D37DF5D39C}"/>
              </a:ext>
            </a:extLst>
          </p:cNvPr>
          <p:cNvSpPr>
            <a:spLocks noGrp="1"/>
          </p:cNvSpPr>
          <p:nvPr>
            <p:ph idx="1"/>
          </p:nvPr>
        </p:nvSpPr>
        <p:spPr>
          <a:xfrm>
            <a:off x="457200" y="990600"/>
            <a:ext cx="7620000" cy="4800600"/>
          </a:xfrm>
        </p:spPr>
        <p:txBody>
          <a:bodyPr/>
          <a:lstStyle/>
          <a:p>
            <a:pPr marL="114300" indent="0">
              <a:buFont typeface="Arial" panose="020B0604020202020204" pitchFamily="34" charset="0"/>
              <a:buNone/>
            </a:pPr>
            <a:r>
              <a:rPr lang="en-US" altLang="en-US" b="1"/>
              <a:t>Hearth</a:t>
            </a:r>
            <a:r>
              <a:rPr lang="en-US" altLang="en-US"/>
              <a:t> – place from which an innovation originates</a:t>
            </a:r>
          </a:p>
        </p:txBody>
      </p:sp>
      <p:pic>
        <p:nvPicPr>
          <p:cNvPr id="4" name="Shape 760">
            <a:extLst>
              <a:ext uri="{FF2B5EF4-FFF2-40B4-BE49-F238E27FC236}">
                <a16:creationId xmlns:a16="http://schemas.microsoft.com/office/drawing/2014/main" xmlns="" id="{639469E9-E86B-4877-93F9-FE3E03A2A31B}"/>
              </a:ext>
            </a:extLst>
          </p:cNvPr>
          <p:cNvPicPr preferRelativeResize="0"/>
          <p:nvPr/>
        </p:nvPicPr>
        <p:blipFill rotWithShape="1">
          <a:blip r:embed="rId2"/>
          <a:srcRect/>
          <a:stretch/>
        </p:blipFill>
        <p:spPr>
          <a:xfrm>
            <a:off x="990600" y="1447800"/>
            <a:ext cx="5486400" cy="5135563"/>
          </a:xfrm>
          <a:prstGeom prst="rect">
            <a:avLst/>
          </a:prstGeom>
          <a:noFill/>
          <a:ln>
            <a:noFill/>
          </a:ln>
          <a:effectLst>
            <a:outerShdw blurRad="63500" dist="139700" dir="270000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7BF61-470D-429F-B7C9-DFE997B1E720}"/>
              </a:ext>
            </a:extLst>
          </p:cNvPr>
          <p:cNvSpPr>
            <a:spLocks noGrp="1"/>
          </p:cNvSpPr>
          <p:nvPr>
            <p:ph type="title"/>
          </p:nvPr>
        </p:nvSpPr>
        <p:spPr/>
        <p:txBody>
          <a:bodyPr/>
          <a:lstStyle/>
          <a:p>
            <a:pPr>
              <a:defRPr/>
            </a:pPr>
            <a:endParaRPr lang="en-US"/>
          </a:p>
        </p:txBody>
      </p:sp>
      <p:pic>
        <p:nvPicPr>
          <p:cNvPr id="10243" name="Content Placeholder 3">
            <a:extLst>
              <a:ext uri="{FF2B5EF4-FFF2-40B4-BE49-F238E27FC236}">
                <a16:creationId xmlns:a16="http://schemas.microsoft.com/office/drawing/2014/main" xmlns="" id="{2E37998B-B144-4726-909D-DC4412A9FB4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728663"/>
            <a:ext cx="7848600" cy="58864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766">
            <a:extLst>
              <a:ext uri="{FF2B5EF4-FFF2-40B4-BE49-F238E27FC236}">
                <a16:creationId xmlns:a16="http://schemas.microsoft.com/office/drawing/2014/main" xmlns="" id="{9CDC25BB-C1F2-468B-B257-BD76CD40754F}"/>
              </a:ext>
            </a:extLst>
          </p:cNvPr>
          <p:cNvSpPr txBox="1">
            <a:spLocks noChangeArrowheads="1"/>
          </p:cNvSpPr>
          <p:nvPr/>
        </p:nvSpPr>
        <p:spPr bwMode="auto">
          <a:xfrm>
            <a:off x="593725" y="6356350"/>
            <a:ext cx="568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sz="2400">
              <a:solidFill>
                <a:srgbClr val="FFFFFF"/>
              </a:solidFill>
              <a:latin typeface="Arial" panose="020B0604020202020204" pitchFamily="34" charset="0"/>
              <a:sym typeface="Arial" panose="020B0604020202020204" pitchFamily="34" charset="0"/>
            </a:endParaRPr>
          </a:p>
        </p:txBody>
      </p:sp>
      <p:pic>
        <p:nvPicPr>
          <p:cNvPr id="11267" name="Shape 767">
            <a:extLst>
              <a:ext uri="{FF2B5EF4-FFF2-40B4-BE49-F238E27FC236}">
                <a16:creationId xmlns:a16="http://schemas.microsoft.com/office/drawing/2014/main" xmlns="" id="{681954A3-FDFC-41DB-9699-E44A19A56B9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2427288"/>
            <a:ext cx="76549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 name="Shape 768">
            <a:extLst>
              <a:ext uri="{FF2B5EF4-FFF2-40B4-BE49-F238E27FC236}">
                <a16:creationId xmlns:a16="http://schemas.microsoft.com/office/drawing/2014/main" xmlns="" id="{230BB9B1-8D20-424E-A0BB-E24B79C6453D}"/>
              </a:ext>
            </a:extLst>
          </p:cNvPr>
          <p:cNvSpPr txBox="1"/>
          <p:nvPr/>
        </p:nvSpPr>
        <p:spPr>
          <a:xfrm>
            <a:off x="287338" y="112713"/>
            <a:ext cx="8094662" cy="1876425"/>
          </a:xfrm>
          <a:prstGeom prst="rect">
            <a:avLst/>
          </a:prstGeom>
          <a:noFill/>
          <a:ln>
            <a:noFill/>
          </a:ln>
        </p:spPr>
        <p:txBody>
          <a:bodyPr lIns="91425" tIns="45700" rIns="91425" bIns="45700"/>
          <a:lstStyle/>
          <a:p>
            <a:pPr>
              <a:spcBef>
                <a:spcPts val="0"/>
              </a:spcBef>
              <a:spcAft>
                <a:spcPts val="0"/>
              </a:spcAft>
              <a:buClr>
                <a:schemeClr val="lt1"/>
              </a:buClr>
              <a:buSzPct val="100000"/>
              <a:defRPr/>
            </a:pPr>
            <a:r>
              <a:rPr lang="en-US" sz="3000" b="1" u="sng" dirty="0">
                <a:solidFill>
                  <a:schemeClr val="accent2">
                    <a:lumMod val="50000"/>
                  </a:schemeClr>
                </a:solidFill>
                <a:latin typeface="Arial"/>
                <a:ea typeface="Arial"/>
                <a:cs typeface="Arial"/>
                <a:sym typeface="Arial"/>
              </a:rPr>
              <a:t>Relocation Diffusion</a:t>
            </a:r>
          </a:p>
          <a:p>
            <a:pPr marL="457200" lvl="3" indent="-457200">
              <a:spcBef>
                <a:spcPts val="0"/>
              </a:spcBef>
              <a:spcAft>
                <a:spcPts val="0"/>
              </a:spcAft>
              <a:buClr>
                <a:schemeClr val="lt1"/>
              </a:buClr>
              <a:buSzPct val="100000"/>
              <a:buFont typeface="Arial"/>
              <a:buAutoNum type="arabicPeriod"/>
              <a:defRPr/>
            </a:pPr>
            <a:r>
              <a:rPr lang="en-US" altLang="en-US" sz="2400" dirty="0"/>
              <a:t>Spread of an idea through physical movement of people from one place to another</a:t>
            </a:r>
          </a:p>
          <a:p>
            <a:pPr marL="457200" lvl="3" indent="-457200">
              <a:spcBef>
                <a:spcPts val="0"/>
              </a:spcBef>
              <a:spcAft>
                <a:spcPts val="0"/>
              </a:spcAft>
              <a:buClr>
                <a:schemeClr val="lt1"/>
              </a:buClr>
              <a:buSzPct val="100000"/>
              <a:buFont typeface="Arial"/>
              <a:buAutoNum type="arabicPeriod"/>
              <a:defRPr/>
            </a:pPr>
            <a:r>
              <a:rPr lang="en-US" altLang="en-US" sz="2400" b="1" dirty="0">
                <a:latin typeface="+mn-lt"/>
              </a:rPr>
              <a:t>Examples: </a:t>
            </a:r>
            <a:r>
              <a:rPr lang="en-US" sz="2000" dirty="0">
                <a:latin typeface="+mn-lt"/>
                <a:ea typeface="Arial"/>
                <a:cs typeface="Arial"/>
                <a:sym typeface="Arial"/>
              </a:rPr>
              <a:t>spread of baseball to Japan, spread of English to British Colonies, spread of AIDs to the U.S., spread of Catholicism to Latin America </a:t>
            </a:r>
            <a:endParaRPr lang="en-US" altLang="en-US" sz="2000" dirty="0">
              <a:latin typeface="+mn-lt"/>
            </a:endParaRPr>
          </a:p>
          <a:p>
            <a:pPr marL="457200" indent="-457200">
              <a:spcBef>
                <a:spcPts val="0"/>
              </a:spcBef>
              <a:spcAft>
                <a:spcPts val="0"/>
              </a:spcAft>
              <a:buClr>
                <a:schemeClr val="lt1"/>
              </a:buClr>
              <a:buSzPct val="100000"/>
              <a:buFont typeface="Arial"/>
              <a:buAutoNum type="arabicPeriod"/>
              <a:defRPr/>
            </a:pPr>
            <a:endParaRPr lang="en-US" sz="3000" b="1" u="sng" dirty="0">
              <a:solidFill>
                <a:schemeClr val="accent2">
                  <a:lumMod val="50000"/>
                </a:schemeClr>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81995-1302-4E8E-B056-FE804812BD78}"/>
              </a:ext>
            </a:extLst>
          </p:cNvPr>
          <p:cNvSpPr>
            <a:spLocks noGrp="1"/>
          </p:cNvSpPr>
          <p:nvPr>
            <p:ph type="title"/>
          </p:nvPr>
        </p:nvSpPr>
        <p:spPr/>
        <p:txBody>
          <a:bodyPr>
            <a:normAutofit/>
          </a:bodyPr>
          <a:lstStyle/>
          <a:p>
            <a:pPr>
              <a:defRPr/>
            </a:pPr>
            <a:r>
              <a:rPr lang="en-US" sz="3300" dirty="0"/>
              <a:t>Diffusion of culture - expansion</a:t>
            </a:r>
          </a:p>
        </p:txBody>
      </p:sp>
      <p:sp>
        <p:nvSpPr>
          <p:cNvPr id="13315" name="Content Placeholder 2">
            <a:extLst>
              <a:ext uri="{FF2B5EF4-FFF2-40B4-BE49-F238E27FC236}">
                <a16:creationId xmlns:a16="http://schemas.microsoft.com/office/drawing/2014/main" xmlns="" id="{E236AF20-E083-4582-AE47-6EF709D63CA6}"/>
              </a:ext>
            </a:extLst>
          </p:cNvPr>
          <p:cNvSpPr>
            <a:spLocks noGrp="1"/>
          </p:cNvSpPr>
          <p:nvPr>
            <p:ph idx="1"/>
          </p:nvPr>
        </p:nvSpPr>
        <p:spPr>
          <a:xfrm>
            <a:off x="381000" y="1417638"/>
            <a:ext cx="7696200" cy="3489325"/>
          </a:xfrm>
        </p:spPr>
        <p:txBody>
          <a:bodyPr/>
          <a:lstStyle/>
          <a:p>
            <a:pPr marL="114300" indent="0">
              <a:buFont typeface="Arial" panose="020B0604020202020204" pitchFamily="34" charset="0"/>
              <a:buNone/>
            </a:pPr>
            <a:r>
              <a:rPr lang="en-US" altLang="en-US" sz="2800" b="1">
                <a:solidFill>
                  <a:srgbClr val="FF6600"/>
                </a:solidFill>
              </a:rPr>
              <a:t>Expansion Diffusion </a:t>
            </a:r>
            <a:r>
              <a:rPr lang="en-US" altLang="en-US" sz="2800"/>
              <a:t>is the spread of cultural traits or ideas through direct or indirect exchange </a:t>
            </a:r>
            <a:r>
              <a:rPr lang="en-US" altLang="en-US" sz="2800" i="1"/>
              <a:t>without migration</a:t>
            </a:r>
            <a:r>
              <a:rPr lang="en-US" altLang="en-US" sz="2800"/>
              <a:t>.</a:t>
            </a:r>
          </a:p>
          <a:p>
            <a:pPr lvl="2"/>
            <a:r>
              <a:rPr lang="en-US" altLang="en-US" sz="2800"/>
              <a:t>Contagious</a:t>
            </a:r>
          </a:p>
          <a:p>
            <a:pPr lvl="2"/>
            <a:r>
              <a:rPr lang="en-US" altLang="en-US" sz="2800"/>
              <a:t>Hierarchical</a:t>
            </a:r>
          </a:p>
          <a:p>
            <a:pPr lvl="2"/>
            <a:r>
              <a:rPr lang="en-US" altLang="en-US" sz="2800"/>
              <a:t>Reverse hierarchical</a:t>
            </a:r>
          </a:p>
          <a:p>
            <a:pPr lvl="2"/>
            <a:r>
              <a:rPr lang="en-US" altLang="en-US" sz="2800"/>
              <a:t>Stimulus </a:t>
            </a:r>
            <a:endParaRPr lang="en-US" altLang="en-US" sz="2800">
              <a:solidFill>
                <a:srgbClr val="FF66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69B1F-3AFF-4375-9135-32FE2A2B57AA}"/>
              </a:ext>
            </a:extLst>
          </p:cNvPr>
          <p:cNvSpPr>
            <a:spLocks noGrp="1"/>
          </p:cNvSpPr>
          <p:nvPr>
            <p:ph type="title"/>
          </p:nvPr>
        </p:nvSpPr>
        <p:spPr>
          <a:xfrm>
            <a:off x="381000" y="41275"/>
            <a:ext cx="7620000" cy="1143000"/>
          </a:xfrm>
        </p:spPr>
        <p:txBody>
          <a:bodyPr>
            <a:normAutofit/>
          </a:bodyPr>
          <a:lstStyle/>
          <a:p>
            <a:pPr>
              <a:defRPr/>
            </a:pPr>
            <a:r>
              <a:rPr lang="en-US" sz="3300" dirty="0"/>
              <a:t>Diffusion of culture - Contagious</a:t>
            </a:r>
          </a:p>
        </p:txBody>
      </p:sp>
      <p:sp>
        <p:nvSpPr>
          <p:cNvPr id="3" name="Content Placeholder 2">
            <a:extLst>
              <a:ext uri="{FF2B5EF4-FFF2-40B4-BE49-F238E27FC236}">
                <a16:creationId xmlns:a16="http://schemas.microsoft.com/office/drawing/2014/main" xmlns="" id="{5A95C409-B351-4E9D-8944-38A9D3CA2D0D}"/>
              </a:ext>
            </a:extLst>
          </p:cNvPr>
          <p:cNvSpPr>
            <a:spLocks noGrp="1"/>
          </p:cNvSpPr>
          <p:nvPr>
            <p:ph idx="1"/>
          </p:nvPr>
        </p:nvSpPr>
        <p:spPr>
          <a:xfrm>
            <a:off x="152400" y="1184275"/>
            <a:ext cx="6059488" cy="3489325"/>
          </a:xfrm>
        </p:spPr>
        <p:txBody>
          <a:bodyPr>
            <a:normAutofit fontScale="92500" lnSpcReduction="10000"/>
          </a:bodyPr>
          <a:lstStyle/>
          <a:p>
            <a:pPr algn="just">
              <a:defRPr/>
            </a:pPr>
            <a:r>
              <a:rPr lang="en-US" sz="2100" b="1" u="sng" dirty="0">
                <a:solidFill>
                  <a:srgbClr val="FF6600"/>
                </a:solidFill>
              </a:rPr>
              <a:t>Contagious Diffusion </a:t>
            </a:r>
            <a:r>
              <a:rPr lang="en-US" sz="2100" dirty="0"/>
              <a:t>occurs when a cultural trait spreads continuously outward from its hearth through contact among people</a:t>
            </a:r>
          </a:p>
          <a:p>
            <a:pPr algn="just">
              <a:defRPr/>
            </a:pPr>
            <a:r>
              <a:rPr lang="en-US" sz="2100" dirty="0"/>
              <a:t>Example: Blues music, influenza, ideas on the internet </a:t>
            </a:r>
          </a:p>
          <a:p>
            <a:pPr marL="776288" lvl="2" indent="0" algn="just">
              <a:buFont typeface="Arial" panose="020B0604020202020204" pitchFamily="34" charset="0"/>
              <a:buNone/>
              <a:defRPr/>
            </a:pPr>
            <a:r>
              <a:rPr lang="en-US" sz="2000" dirty="0"/>
              <a:t>Diffusion of Blues -</a:t>
            </a:r>
          </a:p>
          <a:p>
            <a:pPr lvl="2" algn="just">
              <a:defRPr/>
            </a:pPr>
            <a:r>
              <a:rPr lang="en-US" sz="2000" dirty="0"/>
              <a:t>Hearth – southern United States</a:t>
            </a:r>
          </a:p>
          <a:p>
            <a:pPr lvl="2" algn="just">
              <a:defRPr/>
            </a:pPr>
            <a:r>
              <a:rPr lang="en-US" sz="2000" dirty="0"/>
              <a:t>As musicians outside the hearth heard the music, they began to play it themselves</a:t>
            </a:r>
          </a:p>
          <a:p>
            <a:pPr lvl="2" algn="just">
              <a:defRPr/>
            </a:pPr>
            <a:r>
              <a:rPr lang="en-US" sz="2000" dirty="0"/>
              <a:t>Slowly spread northward and eventually reached major cities such as St. Louis, Chicago, and New York</a:t>
            </a:r>
            <a:endParaRPr lang="en-US" sz="2000" dirty="0">
              <a:solidFill>
                <a:srgbClr val="FF6600"/>
              </a:solidFill>
            </a:endParaRPr>
          </a:p>
        </p:txBody>
      </p:sp>
      <p:pic>
        <p:nvPicPr>
          <p:cNvPr id="6146" name="Picture 2" descr="Image result for blues music">
            <a:extLst>
              <a:ext uri="{FF2B5EF4-FFF2-40B4-BE49-F238E27FC236}">
                <a16:creationId xmlns:a16="http://schemas.microsoft.com/office/drawing/2014/main" xmlns="" id="{923F4251-31F1-4D6E-B2BA-87A567A757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4" r="13543" b="2103"/>
          <a:stretch/>
        </p:blipFill>
        <p:spPr bwMode="auto">
          <a:xfrm>
            <a:off x="6477000" y="296792"/>
            <a:ext cx="2478574" cy="32765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4341" name="Picture 3" descr="Diffusion">
            <a:extLst>
              <a:ext uri="{FF2B5EF4-FFF2-40B4-BE49-F238E27FC236}">
                <a16:creationId xmlns:a16="http://schemas.microsoft.com/office/drawing/2014/main" xmlns="" id="{55390119-A17F-4627-9BD3-C3AAFD831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603"/>
          <a:stretch>
            <a:fillRect/>
          </a:stretch>
        </p:blipFill>
        <p:spPr bwMode="auto">
          <a:xfrm>
            <a:off x="6477000" y="4038600"/>
            <a:ext cx="23987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5B426-707C-43D4-AE4C-964A05A89E65}"/>
              </a:ext>
            </a:extLst>
          </p:cNvPr>
          <p:cNvSpPr>
            <a:spLocks noGrp="1"/>
          </p:cNvSpPr>
          <p:nvPr>
            <p:ph type="title"/>
          </p:nvPr>
        </p:nvSpPr>
        <p:spPr>
          <a:xfrm>
            <a:off x="228600" y="0"/>
            <a:ext cx="7620000" cy="1143000"/>
          </a:xfrm>
        </p:spPr>
        <p:txBody>
          <a:bodyPr>
            <a:normAutofit/>
          </a:bodyPr>
          <a:lstStyle/>
          <a:p>
            <a:pPr>
              <a:defRPr/>
            </a:pPr>
            <a:r>
              <a:rPr lang="en-US" sz="3300" dirty="0"/>
              <a:t>Diffusion of culture - Hierarchical</a:t>
            </a:r>
          </a:p>
        </p:txBody>
      </p:sp>
      <p:sp>
        <p:nvSpPr>
          <p:cNvPr id="3" name="Content Placeholder 2">
            <a:extLst>
              <a:ext uri="{FF2B5EF4-FFF2-40B4-BE49-F238E27FC236}">
                <a16:creationId xmlns:a16="http://schemas.microsoft.com/office/drawing/2014/main" xmlns="" id="{D8678A9E-8D17-49C9-A75E-263A0C41A104}"/>
              </a:ext>
            </a:extLst>
          </p:cNvPr>
          <p:cNvSpPr>
            <a:spLocks noGrp="1"/>
          </p:cNvSpPr>
          <p:nvPr>
            <p:ph idx="1"/>
          </p:nvPr>
        </p:nvSpPr>
        <p:spPr>
          <a:xfrm>
            <a:off x="0" y="990600"/>
            <a:ext cx="6172200" cy="4983163"/>
          </a:xfrm>
        </p:spPr>
        <p:txBody>
          <a:bodyPr>
            <a:normAutofit fontScale="92500" lnSpcReduction="10000"/>
          </a:bodyPr>
          <a:lstStyle/>
          <a:p>
            <a:pPr algn="just">
              <a:defRPr/>
            </a:pPr>
            <a:r>
              <a:rPr lang="en-US" sz="2400" b="1" u="sng" dirty="0">
                <a:solidFill>
                  <a:srgbClr val="FF6600"/>
                </a:solidFill>
              </a:rPr>
              <a:t>Hierarchical Diffusion </a:t>
            </a:r>
            <a:r>
              <a:rPr lang="en-US" sz="2400" dirty="0"/>
              <a:t>is the spread of culture outward from the </a:t>
            </a:r>
            <a:r>
              <a:rPr lang="en-US" sz="2400" dirty="0">
                <a:solidFill>
                  <a:schemeClr val="tx2">
                    <a:lumMod val="50000"/>
                  </a:schemeClr>
                </a:solidFill>
              </a:rPr>
              <a:t>most interconnected places or from centers of wealth and importance.</a:t>
            </a:r>
          </a:p>
          <a:p>
            <a:pPr lvl="1">
              <a:defRPr/>
            </a:pPr>
            <a:r>
              <a:rPr lang="en-US" sz="2400" dirty="0">
                <a:solidFill>
                  <a:schemeClr val="tx2">
                    <a:lumMod val="50000"/>
                  </a:schemeClr>
                </a:solidFill>
              </a:rPr>
              <a:t>First from one important person, city, or powerful class to another important person, city, or social class.</a:t>
            </a:r>
          </a:p>
          <a:p>
            <a:pPr lvl="1">
              <a:defRPr/>
            </a:pPr>
            <a:r>
              <a:rPr lang="en-US" sz="2400" dirty="0">
                <a:solidFill>
                  <a:schemeClr val="tx2">
                    <a:lumMod val="50000"/>
                  </a:schemeClr>
                </a:solidFill>
              </a:rPr>
              <a:t>Eventually, the trait is shared with other people, smaller cities, social classes, or less developed countries.</a:t>
            </a:r>
          </a:p>
          <a:p>
            <a:pPr lvl="1">
              <a:defRPr/>
            </a:pPr>
            <a:r>
              <a:rPr lang="en-US" sz="2400" i="1" dirty="0">
                <a:solidFill>
                  <a:schemeClr val="tx2">
                    <a:lumMod val="50000"/>
                  </a:schemeClr>
                </a:solidFill>
              </a:rPr>
              <a:t>Unlike contagious diffusion</a:t>
            </a:r>
            <a:r>
              <a:rPr lang="en-US" sz="2400" dirty="0">
                <a:solidFill>
                  <a:schemeClr val="tx2">
                    <a:lumMod val="50000"/>
                  </a:schemeClr>
                </a:solidFill>
              </a:rPr>
              <a:t>, hierarchical diffusion may skip some places while moving on to others.</a:t>
            </a:r>
          </a:p>
          <a:p>
            <a:pPr>
              <a:defRPr/>
            </a:pPr>
            <a:r>
              <a:rPr lang="en-US" sz="2400" dirty="0">
                <a:solidFill>
                  <a:schemeClr val="tx2">
                    <a:lumMod val="50000"/>
                  </a:schemeClr>
                </a:solidFill>
              </a:rPr>
              <a:t>Most popular culture (music, fashion, fads) follows this path.</a:t>
            </a:r>
          </a:p>
          <a:p>
            <a:pPr algn="just">
              <a:defRPr/>
            </a:pPr>
            <a:endParaRPr lang="en-US" sz="2100" dirty="0">
              <a:solidFill>
                <a:srgbClr val="FF6600"/>
              </a:solidFill>
            </a:endParaRPr>
          </a:p>
        </p:txBody>
      </p:sp>
      <p:pic>
        <p:nvPicPr>
          <p:cNvPr id="15364" name="Picture 3" descr="Diffusion">
            <a:extLst>
              <a:ext uri="{FF2B5EF4-FFF2-40B4-BE49-F238E27FC236}">
                <a16:creationId xmlns:a16="http://schemas.microsoft.com/office/drawing/2014/main" xmlns="" id="{42CBA8A3-E053-41DF-9E58-FE771A2B3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988"/>
          <a:stretch>
            <a:fillRect/>
          </a:stretch>
        </p:blipFill>
        <p:spPr bwMode="auto">
          <a:xfrm>
            <a:off x="6065838" y="2133600"/>
            <a:ext cx="307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CF14B66E932F40AB3F8A5DB6685070" ma:contentTypeVersion="9" ma:contentTypeDescription="Create a new document." ma:contentTypeScope="" ma:versionID="04088d8cf6b6bb99c00dbf24aae5a153">
  <xsd:schema xmlns:xsd="http://www.w3.org/2001/XMLSchema" xmlns:xs="http://www.w3.org/2001/XMLSchema" xmlns:p="http://schemas.microsoft.com/office/2006/metadata/properties" xmlns:ns2="9686ac13-4a0b-4102-bf29-5c622a5c461c" targetNamespace="http://schemas.microsoft.com/office/2006/metadata/properties" ma:root="true" ma:fieldsID="04ea5450a0d63b7e241b89d6ce1fd295" ns2:_="">
    <xsd:import namespace="9686ac13-4a0b-4102-bf29-5c622a5c4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6ac13-4a0b-4102-bf29-5c622a5c46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E30584-C719-4B0C-BA85-4A2B268B2F99}">
  <ds:schemaRefs>
    <ds:schemaRef ds:uri="http://purl.org/dc/dcmitype/"/>
    <ds:schemaRef ds:uri="http://purl.org/dc/terms/"/>
    <ds:schemaRef ds:uri="http://schemas.microsoft.com/office/2006/metadata/properties"/>
    <ds:schemaRef ds:uri="http://schemas.openxmlformats.org/package/2006/metadata/core-properties"/>
    <ds:schemaRef ds:uri="http://schemas.microsoft.com/office/infopath/2007/PartnerControls"/>
    <ds:schemaRef ds:uri="9686ac13-4a0b-4102-bf29-5c622a5c461c"/>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F7336B5C-FC06-47DF-B40D-8EAF4E5F3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6ac13-4a0b-4102-bf29-5c622a5c46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8C442E-1690-45E8-A533-B17C6B0D8C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1926</TotalTime>
  <Words>603</Words>
  <Application>Microsoft Office PowerPoint</Application>
  <PresentationFormat>On-screen Show (4:3)</PresentationFormat>
  <Paragraphs>64</Paragraphs>
  <Slides>14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MS PGothic</vt:lpstr>
      <vt:lpstr>Arial</vt:lpstr>
      <vt:lpstr>Calibri</vt:lpstr>
      <vt:lpstr>Cambria</vt:lpstr>
      <vt:lpstr>Franklin Gothic Medium</vt:lpstr>
      <vt:lpstr>Goudy Old Style</vt:lpstr>
      <vt:lpstr>Impact</vt:lpstr>
      <vt:lpstr>Questrial</vt:lpstr>
      <vt:lpstr>Times New Roman</vt:lpstr>
      <vt:lpstr>Adjacency</vt:lpstr>
      <vt:lpstr>Diffusion  Unit 1</vt:lpstr>
      <vt:lpstr>Cultural Diffusion</vt:lpstr>
      <vt:lpstr>DIFFUSION</vt:lpstr>
      <vt:lpstr>Connections Between Places</vt:lpstr>
      <vt:lpstr>PowerPoint Presentation</vt:lpstr>
      <vt:lpstr>PowerPoint Presentation</vt:lpstr>
      <vt:lpstr>Diffusion of culture - expansion</vt:lpstr>
      <vt:lpstr>Diffusion of culture - Contagious</vt:lpstr>
      <vt:lpstr>Diffusion of culture - Hierarchical</vt:lpstr>
      <vt:lpstr>Diffusion of culture – Hierarchical </vt:lpstr>
      <vt:lpstr>Diffusion of culture – Reverse Hierarchical</vt:lpstr>
      <vt:lpstr>Diffusion of culture - Stimulus</vt:lpstr>
      <vt:lpstr>PowerPoint Presentation</vt:lpstr>
      <vt:lpstr>Barriers to Diffusion</vt:lpstr>
    </vt:vector>
  </TitlesOfParts>
  <Company>DeKalb County School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Time Compression</dc:title>
  <dc:creator>Michael Berry</dc:creator>
  <cp:lastModifiedBy>Karen Ragazzo</cp:lastModifiedBy>
  <cp:revision>46</cp:revision>
  <cp:lastPrinted>2016-08-15T11:12:14Z</cp:lastPrinted>
  <dcterms:created xsi:type="dcterms:W3CDTF">2013-01-11T21:08:32Z</dcterms:created>
  <dcterms:modified xsi:type="dcterms:W3CDTF">2019-08-16T13:21:15Z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0x010100DBCF14B66E932F40AB3F8A5DB6685070</vt:lpwstr>
  </property>
</Properties>
</file>