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309" r:id="rId5"/>
    <p:sldId id="280" r:id="rId6"/>
    <p:sldId id="294" r:id="rId7"/>
    <p:sldId id="284" r:id="rId8"/>
    <p:sldId id="257" r:id="rId9"/>
    <p:sldId id="258" r:id="rId10"/>
    <p:sldId id="259" r:id="rId11"/>
    <p:sldId id="260" r:id="rId12"/>
    <p:sldId id="295" r:id="rId13"/>
    <p:sldId id="296" r:id="rId14"/>
    <p:sldId id="300" r:id="rId15"/>
    <p:sldId id="293" r:id="rId16"/>
    <p:sldId id="301" r:id="rId17"/>
    <p:sldId id="306" r:id="rId18"/>
    <p:sldId id="302" r:id="rId19"/>
    <p:sldId id="303" r:id="rId20"/>
    <p:sldId id="304" r:id="rId21"/>
    <p:sldId id="305" r:id="rId22"/>
    <p:sldId id="307" r:id="rId23"/>
    <p:sldId id="308"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7558" autoAdjust="0"/>
  </p:normalViewPr>
  <p:slideViewPr>
    <p:cSldViewPr>
      <p:cViewPr varScale="1">
        <p:scale>
          <a:sx n="58" d="100"/>
          <a:sy n="58" d="100"/>
        </p:scale>
        <p:origin x="888" y="60"/>
      </p:cViewPr>
      <p:guideLst>
        <p:guide orient="horz" pos="2160"/>
        <p:guide pos="2880"/>
      </p:guideLst>
    </p:cSldViewPr>
  </p:slideViewPr>
  <p:notesTextViewPr>
    <p:cViewPr>
      <p:scale>
        <a:sx n="1" d="1"/>
        <a:sy n="1" d="1"/>
      </p:scale>
      <p:origin x="0" y="0"/>
    </p:cViewPr>
  </p:notesTextViewPr>
  <p:sorterViewPr>
    <p:cViewPr>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3CBC609-2980-497B-ABB1-D25EA96AA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8A531C95-C469-4CAE-92CE-8CE747EA6BE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FE58C681-7F8A-432E-9160-CC6B76A604D1}" type="datetimeFigureOut">
              <a:rPr lang="en-US"/>
              <a:pPr>
                <a:defRPr/>
              </a:pPr>
              <a:t>8/16/2019</a:t>
            </a:fld>
            <a:endParaRPr lang="en-US"/>
          </a:p>
        </p:txBody>
      </p:sp>
      <p:sp>
        <p:nvSpPr>
          <p:cNvPr id="4" name="Slide Image Placeholder 3">
            <a:extLst>
              <a:ext uri="{FF2B5EF4-FFF2-40B4-BE49-F238E27FC236}">
                <a16:creationId xmlns:a16="http://schemas.microsoft.com/office/drawing/2014/main" xmlns="" id="{E26952BD-BE87-4020-937A-05C0B1D1924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F24442EE-F1A8-4B6D-8836-89EC3A17AD4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62608698-C58D-42F3-AF36-DD90AD9AAE4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xmlns="" id="{35F1F3C4-A55F-4ADC-ADE2-2DACA408571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353BBE84-ECBA-4ACB-89F5-10601D6A9846}" type="slidenum">
              <a:rPr lang="en-US"/>
              <a:pPr>
                <a:defRPr/>
              </a:pPr>
              <a:t>‹#›</a:t>
            </a:fld>
            <a:endParaRPr lang="en-US"/>
          </a:p>
        </p:txBody>
      </p:sp>
    </p:spTree>
    <p:extLst>
      <p:ext uri="{BB962C8B-B14F-4D97-AF65-F5344CB8AC3E}">
        <p14:creationId xmlns:p14="http://schemas.microsoft.com/office/powerpoint/2010/main" val="782386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832">
            <a:extLst>
              <a:ext uri="{FF2B5EF4-FFF2-40B4-BE49-F238E27FC236}">
                <a16:creationId xmlns:a16="http://schemas.microsoft.com/office/drawing/2014/main" xmlns="" id="{7BAB9329-0E52-40AF-B461-3C2B969727C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
        <p:nvSpPr>
          <p:cNvPr id="23555" name="Shape 833">
            <a:extLst>
              <a:ext uri="{FF2B5EF4-FFF2-40B4-BE49-F238E27FC236}">
                <a16:creationId xmlns:a16="http://schemas.microsoft.com/office/drawing/2014/main" xmlns="" id="{E0B9329B-7FD8-4ED6-939F-175BD233DF6F}"/>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3292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5BD05AF5-3543-4CF6-B116-DCACA9457D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C7FF47-C2D5-4ABC-9DF5-C48921ACDC94}"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7891" name="Rectangle 1026">
            <a:extLst>
              <a:ext uri="{FF2B5EF4-FFF2-40B4-BE49-F238E27FC236}">
                <a16:creationId xmlns:a16="http://schemas.microsoft.com/office/drawing/2014/main" xmlns="" id="{7F6CF71D-6D21-4CED-A336-CB309352B4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1027">
            <a:extLst>
              <a:ext uri="{FF2B5EF4-FFF2-40B4-BE49-F238E27FC236}">
                <a16:creationId xmlns:a16="http://schemas.microsoft.com/office/drawing/2014/main" xmlns="" id="{A7C58520-C271-4F81-A4D8-C0FC6E7D36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Once distant countries, now linked through commerce, transpo, and communications. </a:t>
            </a:r>
          </a:p>
        </p:txBody>
      </p:sp>
    </p:spTree>
    <p:extLst>
      <p:ext uri="{BB962C8B-B14F-4D97-AF65-F5344CB8AC3E}">
        <p14:creationId xmlns:p14="http://schemas.microsoft.com/office/powerpoint/2010/main" val="167832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5938F298-ABF8-416B-90CF-2C15557E6A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7B39B5-1622-4FD1-9908-96D39D34398D}"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9939" name="Rectangle 1026">
            <a:extLst>
              <a:ext uri="{FF2B5EF4-FFF2-40B4-BE49-F238E27FC236}">
                <a16:creationId xmlns:a16="http://schemas.microsoft.com/office/drawing/2014/main" xmlns="" id="{D46CA527-F9F7-46F7-B8EC-3427B0C940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1027">
            <a:extLst>
              <a:ext uri="{FF2B5EF4-FFF2-40B4-BE49-F238E27FC236}">
                <a16:creationId xmlns:a16="http://schemas.microsoft.com/office/drawing/2014/main" xmlns="" id="{31585AA6-72D8-4A63-B3D1-4C0560DD29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Once distant countries, now linked through commerce, transpo, and communications. </a:t>
            </a:r>
          </a:p>
        </p:txBody>
      </p:sp>
    </p:spTree>
    <p:extLst>
      <p:ext uri="{BB962C8B-B14F-4D97-AF65-F5344CB8AC3E}">
        <p14:creationId xmlns:p14="http://schemas.microsoft.com/office/powerpoint/2010/main" val="187942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841">
            <a:extLst>
              <a:ext uri="{FF2B5EF4-FFF2-40B4-BE49-F238E27FC236}">
                <a16:creationId xmlns:a16="http://schemas.microsoft.com/office/drawing/2014/main" xmlns="" id="{155E7AE9-1020-4F31-8AED-BEB14088D76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41987" name="Shape 842">
            <a:extLst>
              <a:ext uri="{FF2B5EF4-FFF2-40B4-BE49-F238E27FC236}">
                <a16:creationId xmlns:a16="http://schemas.microsoft.com/office/drawing/2014/main" xmlns="" id="{D07CCD8A-F33C-4170-8DDA-8970FF3C9D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171450" indent="-6350" eaLnBrk="1" hangingPunct="1">
              <a:spcBef>
                <a:spcPct val="0"/>
              </a:spcBef>
              <a:buSzPct val="25000"/>
            </a:pPr>
            <a:r>
              <a:rPr lang="en-US" altLang="en-US" sz="1800"/>
              <a:t>Connection refers to relationships among people and objects across the barrier of space.</a:t>
            </a:r>
          </a:p>
          <a:p>
            <a:pPr marL="171450" indent="-6350" eaLnBrk="1" hangingPunct="1">
              <a:spcBef>
                <a:spcPct val="0"/>
              </a:spcBef>
              <a:buSzPct val="25000"/>
            </a:pPr>
            <a:r>
              <a:rPr lang="en-US" altLang="en-US" sz="1800"/>
              <a:t>Diffusion is the process by which a characteristic spreads across space from one place to another overtime.</a:t>
            </a:r>
          </a:p>
        </p:txBody>
      </p:sp>
      <p:sp>
        <p:nvSpPr>
          <p:cNvPr id="41988" name="Shape 843">
            <a:extLst>
              <a:ext uri="{FF2B5EF4-FFF2-40B4-BE49-F238E27FC236}">
                <a16:creationId xmlns:a16="http://schemas.microsoft.com/office/drawing/2014/main" xmlns="" id="{6EFF6B16-E740-4253-A8E0-8D6C5C2EE8DA}"/>
              </a:ext>
            </a:extLst>
          </p:cNvPr>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buClr>
                <a:srgbClr val="000000"/>
              </a:buClr>
              <a:buSzPct val="25000"/>
              <a:buFont typeface="Arial" panose="020B0604020202020204" pitchFamily="34" charset="0"/>
              <a:buNone/>
            </a:pPr>
            <a:fld id="{181D371D-62B7-41B3-A1EE-87845CDA4025}" type="slidenum">
              <a:rPr lang="en-US" altLang="en-US" sz="1200">
                <a:solidFill>
                  <a:srgbClr val="000000"/>
                </a:solidFill>
                <a:latin typeface="Arial" panose="020B0604020202020204" pitchFamily="34" charset="0"/>
                <a:sym typeface="Arial" panose="020B0604020202020204" pitchFamily="34" charset="0"/>
              </a:rPr>
              <a:pPr algn="r">
                <a:buClr>
                  <a:srgbClr val="000000"/>
                </a:buClr>
                <a:buSzPct val="25000"/>
                <a:buFont typeface="Arial" panose="020B0604020202020204" pitchFamily="34" charset="0"/>
                <a:buNone/>
              </a:pPr>
              <a:t>17</a:t>
            </a:fld>
            <a:endParaRPr lang="en-US" altLang="en-US" sz="1200">
              <a:solidFill>
                <a:srgbClr val="000000"/>
              </a:solidFill>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2073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xmlns="" id="{44BA7CEF-5D56-4F55-8920-B6F29A677B07}"/>
              </a:ext>
            </a:extLst>
          </p:cNvPr>
          <p:cNvSpPr>
            <a:spLocks noGrp="1"/>
          </p:cNvSpPr>
          <p:nvPr>
            <p:ph type="sldNum" sz="quarter" idx="10"/>
          </p:nvPr>
        </p:nvSpPr>
        <p:spPr>
          <a:ln/>
        </p:spPr>
        <p:txBody>
          <a:bodyPr/>
          <a:lstStyle>
            <a:lvl1pPr>
              <a:defRPr/>
            </a:lvl1pPr>
          </a:lstStyle>
          <a:p>
            <a:pPr>
              <a:defRPr/>
            </a:pPr>
            <a:fld id="{090A1252-1F1D-4124-A89A-D4F8618CC44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6F18FD48-C9AB-46DC-8474-A77C0B811C9C}"/>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3F06DF7A-F748-4620-A1F6-6BF5F517F88C}"/>
              </a:ext>
            </a:extLst>
          </p:cNvPr>
          <p:cNvSpPr>
            <a:spLocks noGrp="1"/>
          </p:cNvSpPr>
          <p:nvPr>
            <p:ph type="dt" sz="half" idx="12"/>
          </p:nvPr>
        </p:nvSpPr>
        <p:spPr/>
        <p:txBody>
          <a:bodyPr/>
          <a:lstStyle>
            <a:lvl1pPr>
              <a:defRPr/>
            </a:lvl1pPr>
          </a:lstStyle>
          <a:p>
            <a:pPr>
              <a:defRPr/>
            </a:pPr>
            <a:fld id="{47A47F5A-DC5C-47AB-9DF4-29A73FED5FEB}" type="datetimeFigureOut">
              <a:rPr lang="en-US"/>
              <a:pPr>
                <a:defRPr/>
              </a:pPr>
              <a:t>8/16/2019</a:t>
            </a:fld>
            <a:endParaRPr lang="en-US"/>
          </a:p>
        </p:txBody>
      </p:sp>
    </p:spTree>
    <p:extLst>
      <p:ext uri="{BB962C8B-B14F-4D97-AF65-F5344CB8AC3E}">
        <p14:creationId xmlns:p14="http://schemas.microsoft.com/office/powerpoint/2010/main" val="225337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xmlns="" id="{18D6CCDF-8D05-4E9D-BE6E-4FE3CA8DDB07}"/>
              </a:ext>
            </a:extLst>
          </p:cNvPr>
          <p:cNvSpPr>
            <a:spLocks noGrp="1"/>
          </p:cNvSpPr>
          <p:nvPr>
            <p:ph type="sldNum" sz="quarter" idx="10"/>
          </p:nvPr>
        </p:nvSpPr>
        <p:spPr>
          <a:ln/>
        </p:spPr>
        <p:txBody>
          <a:bodyPr/>
          <a:lstStyle>
            <a:lvl1pPr>
              <a:defRPr/>
            </a:lvl1pPr>
          </a:lstStyle>
          <a:p>
            <a:pPr>
              <a:defRPr/>
            </a:pPr>
            <a:fld id="{6E2AB9D7-7AEB-40B9-BD50-7D38A34C493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71A03C51-1738-43D8-AF43-B1F7D95C12BD}"/>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7CC3BA28-636F-45EC-A20B-3A66264B8EFF}"/>
              </a:ext>
            </a:extLst>
          </p:cNvPr>
          <p:cNvSpPr>
            <a:spLocks noGrp="1"/>
          </p:cNvSpPr>
          <p:nvPr>
            <p:ph type="dt" sz="half" idx="12"/>
          </p:nvPr>
        </p:nvSpPr>
        <p:spPr/>
        <p:txBody>
          <a:bodyPr/>
          <a:lstStyle>
            <a:lvl1pPr>
              <a:defRPr/>
            </a:lvl1pPr>
          </a:lstStyle>
          <a:p>
            <a:pPr>
              <a:defRPr/>
            </a:pPr>
            <a:fld id="{3EC2A01D-2B59-46D6-B3F3-810A943598F8}" type="datetimeFigureOut">
              <a:rPr lang="en-US"/>
              <a:pPr>
                <a:defRPr/>
              </a:pPr>
              <a:t>8/16/2019</a:t>
            </a:fld>
            <a:endParaRPr lang="en-US"/>
          </a:p>
        </p:txBody>
      </p:sp>
    </p:spTree>
    <p:extLst>
      <p:ext uri="{BB962C8B-B14F-4D97-AF65-F5344CB8AC3E}">
        <p14:creationId xmlns:p14="http://schemas.microsoft.com/office/powerpoint/2010/main" val="10686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xmlns="" id="{747AA1AA-1274-46B6-82C0-EA5E1E8722E9}"/>
              </a:ext>
            </a:extLst>
          </p:cNvPr>
          <p:cNvSpPr>
            <a:spLocks noGrp="1"/>
          </p:cNvSpPr>
          <p:nvPr>
            <p:ph type="sldNum" sz="quarter" idx="10"/>
          </p:nvPr>
        </p:nvSpPr>
        <p:spPr>
          <a:ln/>
        </p:spPr>
        <p:txBody>
          <a:bodyPr/>
          <a:lstStyle>
            <a:lvl1pPr>
              <a:defRPr/>
            </a:lvl1pPr>
          </a:lstStyle>
          <a:p>
            <a:pPr>
              <a:defRPr/>
            </a:pPr>
            <a:fld id="{97460C27-16D0-4B9A-9461-E403277FAE6D}"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94EC98B2-F13E-4A81-B965-0DB24E2A1F78}"/>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34497EF9-AE3C-45AE-A7FF-FAB50A66D9A3}"/>
              </a:ext>
            </a:extLst>
          </p:cNvPr>
          <p:cNvSpPr>
            <a:spLocks noGrp="1"/>
          </p:cNvSpPr>
          <p:nvPr>
            <p:ph type="dt" sz="half" idx="12"/>
          </p:nvPr>
        </p:nvSpPr>
        <p:spPr/>
        <p:txBody>
          <a:bodyPr/>
          <a:lstStyle>
            <a:lvl1pPr>
              <a:defRPr/>
            </a:lvl1pPr>
          </a:lstStyle>
          <a:p>
            <a:pPr>
              <a:defRPr/>
            </a:pPr>
            <a:fld id="{06F28609-1037-4D33-9941-F32A7415C64B}" type="datetimeFigureOut">
              <a:rPr lang="en-US"/>
              <a:pPr>
                <a:defRPr/>
              </a:pPr>
              <a:t>8/16/2019</a:t>
            </a:fld>
            <a:endParaRPr lang="en-US"/>
          </a:p>
        </p:txBody>
      </p:sp>
    </p:spTree>
    <p:extLst>
      <p:ext uri="{BB962C8B-B14F-4D97-AF65-F5344CB8AC3E}">
        <p14:creationId xmlns:p14="http://schemas.microsoft.com/office/powerpoint/2010/main" val="77160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xmlns="" id="{6418AD18-9936-4307-ADA6-DAC248EC19E7}"/>
              </a:ext>
            </a:extLst>
          </p:cNvPr>
          <p:cNvSpPr>
            <a:spLocks noGrp="1"/>
          </p:cNvSpPr>
          <p:nvPr>
            <p:ph type="sldNum" sz="quarter" idx="10"/>
          </p:nvPr>
        </p:nvSpPr>
        <p:spPr>
          <a:ln/>
        </p:spPr>
        <p:txBody>
          <a:bodyPr/>
          <a:lstStyle>
            <a:lvl1pPr>
              <a:defRPr/>
            </a:lvl1pPr>
          </a:lstStyle>
          <a:p>
            <a:pPr>
              <a:defRPr/>
            </a:pPr>
            <a:fld id="{EE8AFC87-9FE0-47D8-B031-49B19BB73DE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4D4772F4-8676-4EA2-AA6B-09A997869B77}"/>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399C31D7-9E11-47F9-9648-AFBDB55716DC}"/>
              </a:ext>
            </a:extLst>
          </p:cNvPr>
          <p:cNvSpPr>
            <a:spLocks noGrp="1"/>
          </p:cNvSpPr>
          <p:nvPr>
            <p:ph type="dt" sz="half" idx="12"/>
          </p:nvPr>
        </p:nvSpPr>
        <p:spPr/>
        <p:txBody>
          <a:bodyPr/>
          <a:lstStyle>
            <a:lvl1pPr>
              <a:defRPr/>
            </a:lvl1pPr>
          </a:lstStyle>
          <a:p>
            <a:pPr>
              <a:defRPr/>
            </a:pPr>
            <a:fld id="{97A47189-A83A-4A8C-9E0D-C6B9C482FEF2}" type="datetimeFigureOut">
              <a:rPr lang="en-US"/>
              <a:pPr>
                <a:defRPr/>
              </a:pPr>
              <a:t>8/16/2019</a:t>
            </a:fld>
            <a:endParaRPr lang="en-US"/>
          </a:p>
        </p:txBody>
      </p:sp>
    </p:spTree>
    <p:extLst>
      <p:ext uri="{BB962C8B-B14F-4D97-AF65-F5344CB8AC3E}">
        <p14:creationId xmlns:p14="http://schemas.microsoft.com/office/powerpoint/2010/main" val="187334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xmlns="" id="{5F6BC3E6-8985-46EF-A533-4AF46B02B985}"/>
              </a:ext>
            </a:extLst>
          </p:cNvPr>
          <p:cNvSpPr>
            <a:spLocks noGrp="1"/>
          </p:cNvSpPr>
          <p:nvPr>
            <p:ph type="sldNum" sz="quarter" idx="10"/>
          </p:nvPr>
        </p:nvSpPr>
        <p:spPr>
          <a:ln/>
        </p:spPr>
        <p:txBody>
          <a:bodyPr/>
          <a:lstStyle>
            <a:lvl1pPr>
              <a:defRPr/>
            </a:lvl1pPr>
          </a:lstStyle>
          <a:p>
            <a:pPr>
              <a:defRPr/>
            </a:pPr>
            <a:fld id="{7A4C3DD9-5F6D-4CB2-8353-CAA4763471B9}"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606FD9AC-0F39-4EEA-9BD5-41BA95AD90F1}"/>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C4051EE8-B239-489D-BCA3-6E31E2259C4E}"/>
              </a:ext>
            </a:extLst>
          </p:cNvPr>
          <p:cNvSpPr>
            <a:spLocks noGrp="1"/>
          </p:cNvSpPr>
          <p:nvPr>
            <p:ph type="dt" sz="half" idx="12"/>
          </p:nvPr>
        </p:nvSpPr>
        <p:spPr/>
        <p:txBody>
          <a:bodyPr/>
          <a:lstStyle>
            <a:lvl1pPr>
              <a:defRPr/>
            </a:lvl1pPr>
          </a:lstStyle>
          <a:p>
            <a:pPr>
              <a:defRPr/>
            </a:pPr>
            <a:fld id="{BCC85709-3FCF-4D2E-9110-89668907FAD8}" type="datetimeFigureOut">
              <a:rPr lang="en-US"/>
              <a:pPr>
                <a:defRPr/>
              </a:pPr>
              <a:t>8/16/2019</a:t>
            </a:fld>
            <a:endParaRPr lang="en-US"/>
          </a:p>
        </p:txBody>
      </p:sp>
    </p:spTree>
    <p:extLst>
      <p:ext uri="{BB962C8B-B14F-4D97-AF65-F5344CB8AC3E}">
        <p14:creationId xmlns:p14="http://schemas.microsoft.com/office/powerpoint/2010/main" val="22886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xmlns="" id="{97B7E8E2-3D89-4D92-AA27-2298A05F2A14}"/>
              </a:ext>
            </a:extLst>
          </p:cNvPr>
          <p:cNvSpPr>
            <a:spLocks noGrp="1"/>
          </p:cNvSpPr>
          <p:nvPr>
            <p:ph type="sldNum" sz="quarter" idx="10"/>
          </p:nvPr>
        </p:nvSpPr>
        <p:spPr>
          <a:ln/>
        </p:spPr>
        <p:txBody>
          <a:bodyPr/>
          <a:lstStyle>
            <a:lvl1pPr>
              <a:defRPr/>
            </a:lvl1pPr>
          </a:lstStyle>
          <a:p>
            <a:pPr>
              <a:defRPr/>
            </a:pPr>
            <a:fld id="{98220E24-E046-48FC-B779-A3AF5341F4D0}"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xmlns="" id="{E7A20928-D4B1-4D30-8F10-026025CF5452}"/>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xmlns="" id="{6158EFDE-E730-499C-82A9-C3EFF3456565}"/>
              </a:ext>
            </a:extLst>
          </p:cNvPr>
          <p:cNvSpPr>
            <a:spLocks noGrp="1"/>
          </p:cNvSpPr>
          <p:nvPr>
            <p:ph type="dt" sz="half" idx="12"/>
          </p:nvPr>
        </p:nvSpPr>
        <p:spPr/>
        <p:txBody>
          <a:bodyPr/>
          <a:lstStyle>
            <a:lvl1pPr>
              <a:defRPr/>
            </a:lvl1pPr>
          </a:lstStyle>
          <a:p>
            <a:pPr>
              <a:defRPr/>
            </a:pPr>
            <a:fld id="{C485DF96-05CD-49A1-A208-5C79517DEA07}" type="datetimeFigureOut">
              <a:rPr lang="en-US"/>
              <a:pPr>
                <a:defRPr/>
              </a:pPr>
              <a:t>8/16/2019</a:t>
            </a:fld>
            <a:endParaRPr lang="en-US"/>
          </a:p>
        </p:txBody>
      </p:sp>
    </p:spTree>
    <p:extLst>
      <p:ext uri="{BB962C8B-B14F-4D97-AF65-F5344CB8AC3E}">
        <p14:creationId xmlns:p14="http://schemas.microsoft.com/office/powerpoint/2010/main" val="248818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0A360199-13DF-42DB-9C60-0660A98D61EF}"/>
              </a:ext>
            </a:extLst>
          </p:cNvPr>
          <p:cNvSpPr>
            <a:spLocks noGrp="1"/>
          </p:cNvSpPr>
          <p:nvPr>
            <p:ph type="sldNum" sz="quarter" idx="10"/>
          </p:nvPr>
        </p:nvSpPr>
        <p:spPr>
          <a:ln/>
        </p:spPr>
        <p:txBody>
          <a:bodyPr/>
          <a:lstStyle>
            <a:lvl1pPr>
              <a:defRPr/>
            </a:lvl1pPr>
          </a:lstStyle>
          <a:p>
            <a:pPr>
              <a:defRPr/>
            </a:pPr>
            <a:fld id="{1B66C511-8A53-4BE5-8277-ADC3C3449039}"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xmlns="" id="{977B215A-A6BB-49F5-9030-96B82F185544}"/>
              </a:ext>
            </a:extLst>
          </p:cNvPr>
          <p:cNvSpPr>
            <a:spLocks noGrp="1"/>
          </p:cNvSpPr>
          <p:nvPr>
            <p:ph type="ftr" sz="quarter" idx="11"/>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xmlns="" id="{9A90C40F-49FE-4AAA-B360-17A19A21D6B4}"/>
              </a:ext>
            </a:extLst>
          </p:cNvPr>
          <p:cNvSpPr>
            <a:spLocks noGrp="1"/>
          </p:cNvSpPr>
          <p:nvPr>
            <p:ph type="dt" sz="half" idx="12"/>
          </p:nvPr>
        </p:nvSpPr>
        <p:spPr/>
        <p:txBody>
          <a:bodyPr/>
          <a:lstStyle>
            <a:lvl1pPr>
              <a:defRPr/>
            </a:lvl1pPr>
          </a:lstStyle>
          <a:p>
            <a:pPr>
              <a:defRPr/>
            </a:pPr>
            <a:fld id="{438D5739-589B-492D-B634-A1BFBD979DD7}" type="datetimeFigureOut">
              <a:rPr lang="en-US"/>
              <a:pPr>
                <a:defRPr/>
              </a:pPr>
              <a:t>8/16/2019</a:t>
            </a:fld>
            <a:endParaRPr lang="en-US"/>
          </a:p>
        </p:txBody>
      </p:sp>
    </p:spTree>
    <p:extLst>
      <p:ext uri="{BB962C8B-B14F-4D97-AF65-F5344CB8AC3E}">
        <p14:creationId xmlns:p14="http://schemas.microsoft.com/office/powerpoint/2010/main" val="278414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xmlns="" id="{24EADC92-EF07-440B-AC97-2D0A59EB7704}"/>
              </a:ext>
            </a:extLst>
          </p:cNvPr>
          <p:cNvSpPr>
            <a:spLocks noGrp="1"/>
          </p:cNvSpPr>
          <p:nvPr>
            <p:ph type="sldNum" sz="quarter" idx="10"/>
          </p:nvPr>
        </p:nvSpPr>
        <p:spPr>
          <a:ln/>
        </p:spPr>
        <p:txBody>
          <a:bodyPr/>
          <a:lstStyle>
            <a:lvl1pPr>
              <a:defRPr/>
            </a:lvl1pPr>
          </a:lstStyle>
          <a:p>
            <a:pPr>
              <a:defRPr/>
            </a:pPr>
            <a:fld id="{D8779EF6-22BD-424E-89B5-35AF886BBAC6}"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xmlns="" id="{D72013D3-0E8B-49B9-A874-57AF26860D43}"/>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xmlns="" id="{1ECBA74A-9BE2-4E76-A3BB-D7413C805A3C}"/>
              </a:ext>
            </a:extLst>
          </p:cNvPr>
          <p:cNvSpPr>
            <a:spLocks noGrp="1"/>
          </p:cNvSpPr>
          <p:nvPr>
            <p:ph type="dt" sz="half" idx="12"/>
          </p:nvPr>
        </p:nvSpPr>
        <p:spPr/>
        <p:txBody>
          <a:bodyPr/>
          <a:lstStyle>
            <a:lvl1pPr>
              <a:defRPr/>
            </a:lvl1pPr>
          </a:lstStyle>
          <a:p>
            <a:pPr>
              <a:defRPr/>
            </a:pPr>
            <a:fld id="{D5FD9E08-8A25-4600-BF5A-D128FE04EB09}" type="datetimeFigureOut">
              <a:rPr lang="en-US"/>
              <a:pPr>
                <a:defRPr/>
              </a:pPr>
              <a:t>8/16/2019</a:t>
            </a:fld>
            <a:endParaRPr lang="en-US"/>
          </a:p>
        </p:txBody>
      </p:sp>
    </p:spTree>
    <p:extLst>
      <p:ext uri="{BB962C8B-B14F-4D97-AF65-F5344CB8AC3E}">
        <p14:creationId xmlns:p14="http://schemas.microsoft.com/office/powerpoint/2010/main" val="159319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xmlns="" id="{3CDEB883-65FB-405B-811F-46D79F5ACBE2}"/>
              </a:ext>
            </a:extLst>
          </p:cNvPr>
          <p:cNvSpPr>
            <a:spLocks noGrp="1"/>
          </p:cNvSpPr>
          <p:nvPr>
            <p:ph type="sldNum" sz="quarter" idx="10"/>
          </p:nvPr>
        </p:nvSpPr>
        <p:spPr>
          <a:ln/>
        </p:spPr>
        <p:txBody>
          <a:bodyPr/>
          <a:lstStyle>
            <a:lvl1pPr>
              <a:defRPr/>
            </a:lvl1pPr>
          </a:lstStyle>
          <a:p>
            <a:pPr>
              <a:defRPr/>
            </a:pPr>
            <a:fld id="{F632BD7C-7889-496D-ACBC-3807016A7486}"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xmlns="" id="{32C6EB2C-236D-49D4-AD30-FDE895C316F3}"/>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xmlns="" id="{4EE6472A-8F7C-4E99-9C39-0B886A7F1901}"/>
              </a:ext>
            </a:extLst>
          </p:cNvPr>
          <p:cNvSpPr>
            <a:spLocks noGrp="1"/>
          </p:cNvSpPr>
          <p:nvPr>
            <p:ph type="dt" sz="half" idx="12"/>
          </p:nvPr>
        </p:nvSpPr>
        <p:spPr/>
        <p:txBody>
          <a:bodyPr/>
          <a:lstStyle>
            <a:lvl1pPr>
              <a:defRPr/>
            </a:lvl1pPr>
          </a:lstStyle>
          <a:p>
            <a:pPr>
              <a:defRPr/>
            </a:pPr>
            <a:fld id="{F95AE06E-F743-4D49-BB10-4DF420AD0A2C}" type="datetimeFigureOut">
              <a:rPr lang="en-US"/>
              <a:pPr>
                <a:defRPr/>
              </a:pPr>
              <a:t>8/16/2019</a:t>
            </a:fld>
            <a:endParaRPr lang="en-US"/>
          </a:p>
        </p:txBody>
      </p:sp>
    </p:spTree>
    <p:extLst>
      <p:ext uri="{BB962C8B-B14F-4D97-AF65-F5344CB8AC3E}">
        <p14:creationId xmlns:p14="http://schemas.microsoft.com/office/powerpoint/2010/main" val="64368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xmlns="" id="{AC1B82EB-2B94-448B-A958-E854815A77BC}"/>
              </a:ext>
            </a:extLst>
          </p:cNvPr>
          <p:cNvSpPr>
            <a:spLocks noGrp="1"/>
          </p:cNvSpPr>
          <p:nvPr>
            <p:ph type="sldNum" sz="quarter" idx="14"/>
          </p:nvPr>
        </p:nvSpPr>
        <p:spPr>
          <a:ln/>
        </p:spPr>
        <p:txBody>
          <a:bodyPr/>
          <a:lstStyle>
            <a:lvl1pPr>
              <a:defRPr/>
            </a:lvl1pPr>
          </a:lstStyle>
          <a:p>
            <a:pPr>
              <a:defRPr/>
            </a:pPr>
            <a:fld id="{9E3A8D7E-7C2C-4C60-9477-E96932C4C2A0}"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xmlns="" id="{0A90D967-A5A8-43D3-8C44-88147ABF206A}"/>
              </a:ext>
            </a:extLst>
          </p:cNvPr>
          <p:cNvSpPr>
            <a:spLocks noGrp="1"/>
          </p:cNvSpPr>
          <p:nvPr>
            <p:ph type="ftr" sz="quarter" idx="15"/>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xmlns="" id="{D5582E51-991D-4A1A-9DCA-F0790A46635B}"/>
              </a:ext>
            </a:extLst>
          </p:cNvPr>
          <p:cNvSpPr>
            <a:spLocks noGrp="1"/>
          </p:cNvSpPr>
          <p:nvPr>
            <p:ph type="dt" sz="half" idx="16"/>
          </p:nvPr>
        </p:nvSpPr>
        <p:spPr/>
        <p:txBody>
          <a:bodyPr/>
          <a:lstStyle>
            <a:lvl1pPr>
              <a:defRPr/>
            </a:lvl1pPr>
          </a:lstStyle>
          <a:p>
            <a:pPr>
              <a:defRPr/>
            </a:pPr>
            <a:fld id="{8AAFEE3E-72F6-495F-9403-3672F2D2CA62}" type="datetimeFigureOut">
              <a:rPr lang="en-US"/>
              <a:pPr>
                <a:defRPr/>
              </a:pPr>
              <a:t>8/16/2019</a:t>
            </a:fld>
            <a:endParaRPr lang="en-US"/>
          </a:p>
        </p:txBody>
      </p:sp>
    </p:spTree>
    <p:extLst>
      <p:ext uri="{BB962C8B-B14F-4D97-AF65-F5344CB8AC3E}">
        <p14:creationId xmlns:p14="http://schemas.microsoft.com/office/powerpoint/2010/main" val="310321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xmlns="" id="{2C1E1D9E-79D6-4F48-8062-1A7CFC8D4C12}"/>
              </a:ext>
            </a:extLst>
          </p:cNvPr>
          <p:cNvSpPr>
            <a:spLocks noGrp="1"/>
          </p:cNvSpPr>
          <p:nvPr>
            <p:ph type="sldNum" sz="quarter" idx="10"/>
          </p:nvPr>
        </p:nvSpPr>
        <p:spPr>
          <a:ln/>
        </p:spPr>
        <p:txBody>
          <a:bodyPr/>
          <a:lstStyle>
            <a:lvl1pPr>
              <a:defRPr/>
            </a:lvl1pPr>
          </a:lstStyle>
          <a:p>
            <a:pPr>
              <a:defRPr/>
            </a:pPr>
            <a:fld id="{40055A48-D7AD-42D9-B8FE-6386DE533DFD}"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xmlns="" id="{480FF3D1-8EE8-4517-A5A6-D00ACDE6C401}"/>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xmlns="" id="{D770BF70-304D-4EAC-8448-EEBCCC93E611}"/>
              </a:ext>
            </a:extLst>
          </p:cNvPr>
          <p:cNvSpPr>
            <a:spLocks noGrp="1"/>
          </p:cNvSpPr>
          <p:nvPr>
            <p:ph type="dt" sz="half" idx="12"/>
          </p:nvPr>
        </p:nvSpPr>
        <p:spPr/>
        <p:txBody>
          <a:bodyPr/>
          <a:lstStyle>
            <a:lvl1pPr>
              <a:defRPr/>
            </a:lvl1pPr>
          </a:lstStyle>
          <a:p>
            <a:pPr>
              <a:defRPr/>
            </a:pPr>
            <a:fld id="{4F8163C4-4741-4E83-9EB4-3ECE6BAD721B}" type="datetimeFigureOut">
              <a:rPr lang="en-US"/>
              <a:pPr>
                <a:defRPr/>
              </a:pPr>
              <a:t>8/16/2019</a:t>
            </a:fld>
            <a:endParaRPr lang="en-US"/>
          </a:p>
        </p:txBody>
      </p:sp>
    </p:spTree>
    <p:extLst>
      <p:ext uri="{BB962C8B-B14F-4D97-AF65-F5344CB8AC3E}">
        <p14:creationId xmlns:p14="http://schemas.microsoft.com/office/powerpoint/2010/main" val="92432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05B246-C211-4F7B-9A5E-1BE7A4EE8231}"/>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xmlns="" id="{FD6AEFE0-BDEE-46A2-93E6-5D6B1C1AA9E3}"/>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xmlns="" id="{78DFCEB7-F41C-4F91-818B-1D877B1B7431}"/>
              </a:ext>
            </a:extLst>
          </p:cNvPr>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xmlns="" id="{C04FFBE9-C00F-49B8-812D-C52E843502C2}"/>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a:extLst>
              <a:ext uri="{FF2B5EF4-FFF2-40B4-BE49-F238E27FC236}">
                <a16:creationId xmlns:a16="http://schemas.microsoft.com/office/drawing/2014/main" xmlns="" id="{22FFBA31-56A7-4E30-BBE7-0CAEAA872840}"/>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23AEE2D8-605E-4E6E-8B18-8C12AAA81E61}"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78BE665A-CBCA-4637-AB10-0CCF044E3BC1}"/>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cs typeface="+mn-cs"/>
              </a:defRPr>
            </a:lvl1pPr>
          </a:lstStyle>
          <a:p>
            <a:pPr>
              <a:defRPr/>
            </a:pPr>
            <a:endParaRPr lang="en-US"/>
          </a:p>
        </p:txBody>
      </p:sp>
      <p:sp>
        <p:nvSpPr>
          <p:cNvPr id="4" name="Date Placeholder 3">
            <a:extLst>
              <a:ext uri="{FF2B5EF4-FFF2-40B4-BE49-F238E27FC236}">
                <a16:creationId xmlns:a16="http://schemas.microsoft.com/office/drawing/2014/main" xmlns="" id="{5265E9D6-959D-4438-BB58-D165D59D2A5E}"/>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2"/>
                </a:solidFill>
                <a:latin typeface="+mn-lt"/>
                <a:cs typeface="+mn-cs"/>
              </a:defRPr>
            </a:lvl1pPr>
          </a:lstStyle>
          <a:p>
            <a:pPr>
              <a:defRPr/>
            </a:pPr>
            <a:fld id="{6E958333-9FEE-427C-9145-E30E4CBC56C3}" type="datetimeFigureOut">
              <a:rPr lang="en-US"/>
              <a:pPr>
                <a:defRPr/>
              </a:pPr>
              <a:t>8/16/2019</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www.smithsonianmag.com/travel/giant-christmas-displays-are-taking-over-malls-throughout-asia-180957604/?utm_source=facebook.com&amp;no-ist" TargetMode="External"/><Relationship Id="rId3" Type="http://schemas.openxmlformats.org/officeDocument/2006/relationships/hyperlink" Target="https://www.csmonitor.com/World/Europe/2016/0627/Brexit-is-just-the-latest-blow-to-globalization" TargetMode="External"/><Relationship Id="rId7" Type="http://schemas.openxmlformats.org/officeDocument/2006/relationships/hyperlink" Target="http://www.atimes.com/atimes/Global_Economy/EG31Dj01.html" TargetMode="External"/><Relationship Id="rId2" Type="http://schemas.openxmlformats.org/officeDocument/2006/relationships/hyperlink" Target="https://www.npr.org/sections/thesalt/2016/06/13/481586649/a-map-of-where-your-food-originated-may-surprise-you" TargetMode="External"/><Relationship Id="rId1" Type="http://schemas.openxmlformats.org/officeDocument/2006/relationships/slideLayout" Target="../slideLayouts/slideLayout2.xml"/><Relationship Id="rId6" Type="http://schemas.openxmlformats.org/officeDocument/2006/relationships/hyperlink" Target="https://www.forbes.com/sites/mikecollins/2015/05/06/the-pros-and-cons-of-globalization/#432adfeeccce" TargetMode="External"/><Relationship Id="rId5" Type="http://schemas.openxmlformats.org/officeDocument/2006/relationships/hyperlink" Target="https://www.pbs.org/newshour/politics/column-bell-globalization-cannot-un-rung" TargetMode="External"/><Relationship Id="rId10" Type="http://schemas.openxmlformats.org/officeDocument/2006/relationships/hyperlink" Target="https://www.washingtonpost.com/business/reconsidering-the-value-of-globalization/2015/04/24/7b5425c2-e82e-11e4-aae1-d642717d8afa_story.html?noredirect=on&amp;utm_term=.0e27c3982b62" TargetMode="External"/><Relationship Id="rId4" Type="http://schemas.openxmlformats.org/officeDocument/2006/relationships/hyperlink" Target="https://www.theatlantic.com/education/archive/2015/11/globalization-american-higher-ed/416502/" TargetMode="External"/><Relationship Id="rId9" Type="http://schemas.openxmlformats.org/officeDocument/2006/relationships/hyperlink" Target="https://www.nytimes.com/2012/03/11/opinion/sunday/how-india-became-america.html?_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Globalization </a:t>
            </a:r>
            <a:br>
              <a:rPr lang="en-US" dirty="0" smtClean="0"/>
            </a:br>
            <a:r>
              <a:rPr lang="en-US" dirty="0" smtClean="0"/>
              <a:t>Unit 1</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7734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0A06C-7CDF-4AB8-9882-EB7473B93DB3}"/>
              </a:ext>
            </a:extLst>
          </p:cNvPr>
          <p:cNvSpPr>
            <a:spLocks noGrp="1"/>
          </p:cNvSpPr>
          <p:nvPr>
            <p:ph type="title"/>
          </p:nvPr>
        </p:nvSpPr>
        <p:spPr/>
        <p:txBody>
          <a:bodyPr>
            <a:normAutofit/>
          </a:bodyPr>
          <a:lstStyle/>
          <a:p>
            <a:pPr>
              <a:defRPr/>
            </a:pPr>
            <a:r>
              <a:rPr lang="en-US" sz="3300" dirty="0"/>
              <a:t>Distance</a:t>
            </a:r>
          </a:p>
        </p:txBody>
      </p:sp>
      <p:sp>
        <p:nvSpPr>
          <p:cNvPr id="3" name="Content Placeholder 2">
            <a:extLst>
              <a:ext uri="{FF2B5EF4-FFF2-40B4-BE49-F238E27FC236}">
                <a16:creationId xmlns:a16="http://schemas.microsoft.com/office/drawing/2014/main" xmlns="" id="{55FD8C2B-2B5A-4F62-BC83-29BC5DAF7B62}"/>
              </a:ext>
            </a:extLst>
          </p:cNvPr>
          <p:cNvSpPr>
            <a:spLocks noGrp="1"/>
          </p:cNvSpPr>
          <p:nvPr>
            <p:ph idx="1"/>
          </p:nvPr>
        </p:nvSpPr>
        <p:spPr>
          <a:xfrm>
            <a:off x="152400" y="1417638"/>
            <a:ext cx="4876800" cy="4983162"/>
          </a:xfrm>
        </p:spPr>
        <p:txBody>
          <a:bodyPr>
            <a:normAutofit lnSpcReduction="10000"/>
          </a:bodyPr>
          <a:lstStyle/>
          <a:p>
            <a:pPr marL="342900" lvl="2">
              <a:buClr>
                <a:schemeClr val="accent1"/>
              </a:buClr>
              <a:defRPr/>
            </a:pPr>
            <a:r>
              <a:rPr lang="en-US" sz="2800" b="1" u="sng" dirty="0">
                <a:solidFill>
                  <a:srgbClr val="FF6600"/>
                </a:solidFill>
              </a:rPr>
              <a:t>Distance-decay</a:t>
            </a:r>
            <a:r>
              <a:rPr lang="en-US" sz="2800" dirty="0">
                <a:solidFill>
                  <a:srgbClr val="FF6600"/>
                </a:solidFill>
              </a:rPr>
              <a:t> - </a:t>
            </a:r>
            <a:r>
              <a:rPr lang="en-US" sz="2800" dirty="0">
                <a:solidFill>
                  <a:schemeClr val="accent2">
                    <a:lumMod val="50000"/>
                  </a:schemeClr>
                </a:solidFill>
                <a:ea typeface="Questrial"/>
                <a:cs typeface="Questrial"/>
                <a:sym typeface="Questrial"/>
              </a:rPr>
              <a:t>Contact diminishes with increasing distance</a:t>
            </a:r>
          </a:p>
          <a:p>
            <a:pPr>
              <a:defRPr/>
            </a:pPr>
            <a:r>
              <a:rPr lang="en-US" sz="2400" dirty="0">
                <a:solidFill>
                  <a:srgbClr val="008000"/>
                </a:solidFill>
              </a:rPr>
              <a:t>Example: the weakening of a radio signal as it travels across space away from a radio tower – friction of distance causes the decay, or weakening, of the signal</a:t>
            </a:r>
            <a:r>
              <a:rPr lang="en-US" sz="2400" dirty="0"/>
              <a:t>.</a:t>
            </a:r>
          </a:p>
          <a:p>
            <a:pPr>
              <a:defRPr/>
            </a:pPr>
            <a:r>
              <a:rPr lang="en-US" sz="2400" dirty="0"/>
              <a:t>Improvements in transportation, communication, and infrastructure have reduced the friction as they have increased the spatial interaction.</a:t>
            </a:r>
            <a:endParaRPr lang="en-US" sz="2100" dirty="0">
              <a:solidFill>
                <a:srgbClr val="FF6600"/>
              </a:solidFill>
            </a:endParaRPr>
          </a:p>
        </p:txBody>
      </p:sp>
      <p:pic>
        <p:nvPicPr>
          <p:cNvPr id="31748" name="Picture 4">
            <a:extLst>
              <a:ext uri="{FF2B5EF4-FFF2-40B4-BE49-F238E27FC236}">
                <a16:creationId xmlns:a16="http://schemas.microsoft.com/office/drawing/2014/main" xmlns="" id="{1880EE98-7471-437C-B42C-08A16534FD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6663" y="1298575"/>
            <a:ext cx="407987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9A9B3-52B0-4AFD-BDBE-4481653A3A93}"/>
              </a:ext>
            </a:extLst>
          </p:cNvPr>
          <p:cNvSpPr>
            <a:spLocks noGrp="1"/>
          </p:cNvSpPr>
          <p:nvPr>
            <p:ph type="title"/>
          </p:nvPr>
        </p:nvSpPr>
        <p:spPr/>
        <p:txBody>
          <a:bodyPr>
            <a:normAutofit/>
          </a:bodyPr>
          <a:lstStyle/>
          <a:p>
            <a:pPr>
              <a:defRPr/>
            </a:pPr>
            <a:r>
              <a:rPr lang="en-US" sz="3300" dirty="0"/>
              <a:t>Distance Decay of Retail Stores</a:t>
            </a:r>
          </a:p>
        </p:txBody>
      </p:sp>
      <p:sp>
        <p:nvSpPr>
          <p:cNvPr id="3" name="Content Placeholder 2">
            <a:extLst>
              <a:ext uri="{FF2B5EF4-FFF2-40B4-BE49-F238E27FC236}">
                <a16:creationId xmlns:a16="http://schemas.microsoft.com/office/drawing/2014/main" xmlns="" id="{29B39AD8-84F2-4ABE-A1EC-BB59D6B2C04F}"/>
              </a:ext>
            </a:extLst>
          </p:cNvPr>
          <p:cNvSpPr>
            <a:spLocks noGrp="1"/>
          </p:cNvSpPr>
          <p:nvPr>
            <p:ph idx="1"/>
          </p:nvPr>
        </p:nvSpPr>
        <p:spPr>
          <a:xfrm>
            <a:off x="152400" y="1417638"/>
            <a:ext cx="7696200" cy="3586162"/>
          </a:xfrm>
        </p:spPr>
        <p:txBody>
          <a:bodyPr>
            <a:normAutofit/>
          </a:bodyPr>
          <a:lstStyle/>
          <a:p>
            <a:pPr marL="342900" lvl="2">
              <a:buClr>
                <a:schemeClr val="accent1"/>
              </a:buClr>
              <a:defRPr/>
            </a:pPr>
            <a:r>
              <a:rPr lang="en-US" sz="2800" b="1" u="sng" dirty="0">
                <a:solidFill>
                  <a:srgbClr val="FF6600"/>
                </a:solidFill>
              </a:rPr>
              <a:t>Distance-decay</a:t>
            </a:r>
            <a:r>
              <a:rPr lang="en-US" sz="2800" dirty="0">
                <a:solidFill>
                  <a:srgbClr val="FF6600"/>
                </a:solidFill>
              </a:rPr>
              <a:t> - </a:t>
            </a:r>
            <a:r>
              <a:rPr lang="en-US" sz="2800" dirty="0">
                <a:solidFill>
                  <a:schemeClr val="accent2">
                    <a:lumMod val="50000"/>
                  </a:schemeClr>
                </a:solidFill>
                <a:ea typeface="Questrial"/>
                <a:cs typeface="Questrial"/>
                <a:sym typeface="Questrial"/>
              </a:rPr>
              <a:t>Contact diminishes with increasing distance</a:t>
            </a:r>
          </a:p>
        </p:txBody>
      </p:sp>
      <p:pic>
        <p:nvPicPr>
          <p:cNvPr id="6" name="Shape 852">
            <a:extLst>
              <a:ext uri="{FF2B5EF4-FFF2-40B4-BE49-F238E27FC236}">
                <a16:creationId xmlns:a16="http://schemas.microsoft.com/office/drawing/2014/main" xmlns="" id="{00CDD371-A02F-4BDE-A530-7ED573FF3EC0}"/>
              </a:ext>
            </a:extLst>
          </p:cNvPr>
          <p:cNvPicPr preferRelativeResize="0"/>
          <p:nvPr/>
        </p:nvPicPr>
        <p:blipFill rotWithShape="1">
          <a:blip r:embed="rId2"/>
          <a:srcRect/>
          <a:stretch/>
        </p:blipFill>
        <p:spPr>
          <a:xfrm>
            <a:off x="1752600" y="2560638"/>
            <a:ext cx="5410200" cy="4068762"/>
          </a:xfrm>
          <a:prstGeom prst="rect">
            <a:avLst/>
          </a:prstGeom>
          <a:noFill/>
          <a:ln w="38100" cap="sq" cmpd="sng">
            <a:solidFill>
              <a:srgbClr val="000000"/>
            </a:solidFill>
            <a:prstDash val="solid"/>
            <a:miter/>
            <a:headEnd type="none" w="med" len="med"/>
            <a:tailEnd type="none" w="med" len="med"/>
          </a:ln>
          <a:effectLst>
            <a:outerShdw blurRad="63500" dist="38100" dir="2700000">
              <a:srgbClr val="000000">
                <a:alpha val="42745"/>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033E5-E85E-4CF4-8433-A8F175F3CDFF}"/>
              </a:ext>
            </a:extLst>
          </p:cNvPr>
          <p:cNvSpPr>
            <a:spLocks noGrp="1"/>
          </p:cNvSpPr>
          <p:nvPr>
            <p:ph type="title"/>
          </p:nvPr>
        </p:nvSpPr>
        <p:spPr/>
        <p:txBody>
          <a:bodyPr/>
          <a:lstStyle/>
          <a:p>
            <a:pPr eaLnBrk="1" hangingPunct="1">
              <a:defRPr/>
            </a:pPr>
            <a:r>
              <a:rPr lang="en-US" dirty="0"/>
              <a:t>Barriers to Diffusion</a:t>
            </a:r>
          </a:p>
        </p:txBody>
      </p:sp>
      <p:sp>
        <p:nvSpPr>
          <p:cNvPr id="33795" name="Content Placeholder 2">
            <a:extLst>
              <a:ext uri="{FF2B5EF4-FFF2-40B4-BE49-F238E27FC236}">
                <a16:creationId xmlns:a16="http://schemas.microsoft.com/office/drawing/2014/main" xmlns="" id="{5F673BBE-9118-4450-A26A-54A2014081E4}"/>
              </a:ext>
            </a:extLst>
          </p:cNvPr>
          <p:cNvSpPr>
            <a:spLocks noGrp="1"/>
          </p:cNvSpPr>
          <p:nvPr>
            <p:ph idx="1"/>
          </p:nvPr>
        </p:nvSpPr>
        <p:spPr/>
        <p:txBody>
          <a:bodyPr/>
          <a:lstStyle/>
          <a:p>
            <a:pPr eaLnBrk="1" hangingPunct="1"/>
            <a:r>
              <a:rPr lang="en-US" altLang="en-US" sz="3600"/>
              <a:t>Distance</a:t>
            </a:r>
          </a:p>
          <a:p>
            <a:pPr eaLnBrk="1" hangingPunct="1"/>
            <a:r>
              <a:rPr lang="en-US" altLang="en-US" sz="3600"/>
              <a:t>Physical barriers</a:t>
            </a:r>
          </a:p>
          <a:p>
            <a:pPr eaLnBrk="1" hangingPunct="1"/>
            <a:r>
              <a:rPr lang="en-US" altLang="en-US" sz="3600"/>
              <a:t>Political barriers</a:t>
            </a:r>
          </a:p>
          <a:p>
            <a:pPr eaLnBrk="1" hangingPunct="1"/>
            <a:r>
              <a:rPr lang="en-US" altLang="en-US" sz="3600"/>
              <a:t>Cultural barriers</a:t>
            </a:r>
          </a:p>
          <a:p>
            <a:pPr eaLnBrk="1" hangingPunct="1"/>
            <a:r>
              <a:rPr lang="en-US" altLang="en-US" sz="3600"/>
              <a:t>Economic barriers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50245-5003-4FE6-92D3-6D07D810D3C1}"/>
              </a:ext>
            </a:extLst>
          </p:cNvPr>
          <p:cNvSpPr>
            <a:spLocks noGrp="1"/>
          </p:cNvSpPr>
          <p:nvPr>
            <p:ph type="title"/>
          </p:nvPr>
        </p:nvSpPr>
        <p:spPr/>
        <p:txBody>
          <a:bodyPr/>
          <a:lstStyle/>
          <a:p>
            <a:pPr>
              <a:defRPr/>
            </a:pPr>
            <a:r>
              <a:rPr lang="en-US" dirty="0"/>
              <a:t>Name that Diffusion </a:t>
            </a:r>
          </a:p>
        </p:txBody>
      </p:sp>
      <p:sp>
        <p:nvSpPr>
          <p:cNvPr id="34819" name="Content Placeholder 2">
            <a:extLst>
              <a:ext uri="{FF2B5EF4-FFF2-40B4-BE49-F238E27FC236}">
                <a16:creationId xmlns:a16="http://schemas.microsoft.com/office/drawing/2014/main" xmlns="" id="{7A41C59C-274B-400E-9562-6D31DEF25A2F}"/>
              </a:ext>
            </a:extLst>
          </p:cNvPr>
          <p:cNvSpPr>
            <a:spLocks noGrp="1"/>
          </p:cNvSpPr>
          <p:nvPr>
            <p:ph idx="1"/>
          </p:nvPr>
        </p:nvSpPr>
        <p:spPr/>
        <p:txBody>
          <a:bodyPr/>
          <a:lstStyle/>
          <a:p>
            <a:r>
              <a:rPr lang="en-US" altLang="en-US"/>
              <a:t>Some scenarios may have more than one type of diffusion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FCD02-A80E-4C25-942F-BA0C5247887B}"/>
              </a:ext>
            </a:extLst>
          </p:cNvPr>
          <p:cNvSpPr>
            <a:spLocks noGrp="1"/>
          </p:cNvSpPr>
          <p:nvPr>
            <p:ph type="title"/>
          </p:nvPr>
        </p:nvSpPr>
        <p:spPr/>
        <p:txBody>
          <a:bodyPr/>
          <a:lstStyle/>
          <a:p>
            <a:pPr>
              <a:defRPr/>
            </a:pPr>
            <a:r>
              <a:rPr lang="en-US" dirty="0"/>
              <a:t>Agenda, Jan. 17</a:t>
            </a:r>
          </a:p>
        </p:txBody>
      </p:sp>
      <p:sp>
        <p:nvSpPr>
          <p:cNvPr id="3" name="Content Placeholder 2">
            <a:extLst>
              <a:ext uri="{FF2B5EF4-FFF2-40B4-BE49-F238E27FC236}">
                <a16:creationId xmlns:a16="http://schemas.microsoft.com/office/drawing/2014/main" xmlns="" id="{06285788-AE1E-4655-B7B4-993A419C009B}"/>
              </a:ext>
            </a:extLst>
          </p:cNvPr>
          <p:cNvSpPr>
            <a:spLocks noGrp="1"/>
          </p:cNvSpPr>
          <p:nvPr>
            <p:ph idx="1"/>
          </p:nvPr>
        </p:nvSpPr>
        <p:spPr/>
        <p:txBody>
          <a:bodyPr/>
          <a:lstStyle/>
          <a:p>
            <a:pPr>
              <a:defRPr/>
            </a:pPr>
            <a:r>
              <a:rPr lang="en-US" sz="2400" dirty="0"/>
              <a:t>Unit 1 Vocab Match</a:t>
            </a:r>
          </a:p>
          <a:p>
            <a:pPr>
              <a:defRPr/>
            </a:pPr>
            <a:r>
              <a:rPr lang="en-US" sz="2400" dirty="0"/>
              <a:t>Globalization Article Tic-Tac-Toe</a:t>
            </a:r>
          </a:p>
          <a:p>
            <a:pPr>
              <a:defRPr/>
            </a:pPr>
            <a:r>
              <a:rPr lang="en-US" sz="2400" dirty="0"/>
              <a:t>Globalization Response (in Verge)</a:t>
            </a:r>
          </a:p>
          <a:p>
            <a:pPr marL="114300" indent="0">
              <a:buFont typeface="Arial" panose="020B0604020202020204" pitchFamily="34" charset="0"/>
              <a:buNone/>
              <a:defRPr/>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xmlns="" id="{8F938D20-8967-49F8-B8E9-8AC95D2B6A33}"/>
              </a:ext>
            </a:extLst>
          </p:cNvPr>
          <p:cNvSpPr>
            <a:spLocks noGrp="1" noChangeArrowheads="1"/>
          </p:cNvSpPr>
          <p:nvPr>
            <p:ph type="body" idx="1"/>
          </p:nvPr>
        </p:nvSpPr>
        <p:spPr>
          <a:xfrm>
            <a:off x="228600" y="565150"/>
            <a:ext cx="7959725" cy="895350"/>
          </a:xfrm>
        </p:spPr>
        <p:txBody>
          <a:bodyPr>
            <a:normAutofit/>
          </a:bodyPr>
          <a:lstStyle/>
          <a:p>
            <a:pPr marL="114300" indent="0" eaLnBrk="1" hangingPunct="1">
              <a:lnSpc>
                <a:spcPct val="90000"/>
              </a:lnSpc>
              <a:buFont typeface="Arial" panose="020B0604020202020204" pitchFamily="34" charset="0"/>
              <a:buNone/>
              <a:defRPr/>
            </a:pPr>
            <a:r>
              <a:rPr lang="en-US" altLang="en-US" sz="2700" b="1" dirty="0">
                <a:solidFill>
                  <a:schemeClr val="accent1">
                    <a:lumMod val="75000"/>
                  </a:schemeClr>
                </a:solidFill>
              </a:rPr>
              <a:t>Globalization:</a:t>
            </a:r>
          </a:p>
          <a:p>
            <a:pPr marL="0" indent="0" eaLnBrk="1" hangingPunct="1">
              <a:lnSpc>
                <a:spcPct val="90000"/>
              </a:lnSpc>
              <a:buFont typeface="Arial" panose="020B0604020202020204" pitchFamily="34" charset="0"/>
              <a:buNone/>
              <a:defRPr/>
            </a:pPr>
            <a:endParaRPr lang="en-US" altLang="en-US" sz="2700" b="1" dirty="0">
              <a:solidFill>
                <a:schemeClr val="accent1">
                  <a:lumMod val="75000"/>
                </a:schemeClr>
              </a:solidFill>
            </a:endParaRPr>
          </a:p>
          <a:p>
            <a:pPr marL="0" indent="0">
              <a:buFont typeface="Arial" panose="020B0604020202020204" pitchFamily="34" charset="0"/>
              <a:buNone/>
              <a:defRPr/>
            </a:pPr>
            <a:endParaRPr lang="en-US" altLang="en-US" sz="1950" dirty="0">
              <a:solidFill>
                <a:srgbClr val="000099"/>
              </a:solidFill>
            </a:endParaRPr>
          </a:p>
        </p:txBody>
      </p:sp>
      <p:sp>
        <p:nvSpPr>
          <p:cNvPr id="5" name="Rectangle 3">
            <a:extLst>
              <a:ext uri="{FF2B5EF4-FFF2-40B4-BE49-F238E27FC236}">
                <a16:creationId xmlns:a16="http://schemas.microsoft.com/office/drawing/2014/main" xmlns="" id="{53D3A0EA-050E-4E5F-99A9-F0277A8250F4}"/>
              </a:ext>
            </a:extLst>
          </p:cNvPr>
          <p:cNvSpPr txBox="1">
            <a:spLocks noChangeArrowheads="1"/>
          </p:cNvSpPr>
          <p:nvPr/>
        </p:nvSpPr>
        <p:spPr bwMode="auto">
          <a:xfrm>
            <a:off x="381000" y="1460500"/>
            <a:ext cx="7620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6858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90000"/>
              </a:lnSpc>
              <a:spcBef>
                <a:spcPts val="1000"/>
              </a:spcBef>
              <a:buClrTx/>
              <a:buFont typeface="Arial" panose="020B0604020202020204" pitchFamily="34" charset="0"/>
              <a:buNone/>
            </a:pPr>
            <a:r>
              <a:rPr lang="en-US" altLang="en-US" sz="2800"/>
              <a:t>the increasing interconnectedness of people and places through the converging processes of </a:t>
            </a:r>
            <a:r>
              <a:rPr lang="en-US" altLang="en-US" sz="2800" b="1"/>
              <a:t>economic, political, and cultural change</a:t>
            </a:r>
          </a:p>
        </p:txBody>
      </p:sp>
      <p:pic>
        <p:nvPicPr>
          <p:cNvPr id="36868" name="Picture 2">
            <a:extLst>
              <a:ext uri="{FF2B5EF4-FFF2-40B4-BE49-F238E27FC236}">
                <a16:creationId xmlns:a16="http://schemas.microsoft.com/office/drawing/2014/main" xmlns="" id="{D5C38C30-4AFD-4293-B8BB-6A2F7FDB7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44" b="3874"/>
          <a:stretch>
            <a:fillRect/>
          </a:stretch>
        </p:blipFill>
        <p:spPr bwMode="auto">
          <a:xfrm>
            <a:off x="4953000" y="3678238"/>
            <a:ext cx="3381375"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a:extLst>
              <a:ext uri="{FF2B5EF4-FFF2-40B4-BE49-F238E27FC236}">
                <a16:creationId xmlns:a16="http://schemas.microsoft.com/office/drawing/2014/main" xmlns="" id="{6928C87E-33E1-4496-B287-DDCE1B36B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68725"/>
            <a:ext cx="3489325"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xmlns="" id="{D7DC7D41-274D-40B0-8988-17EABD4206EA}"/>
              </a:ext>
            </a:extLst>
          </p:cNvPr>
          <p:cNvSpPr>
            <a:spLocks noGrp="1" noChangeArrowheads="1"/>
          </p:cNvSpPr>
          <p:nvPr>
            <p:ph type="body" idx="1"/>
          </p:nvPr>
        </p:nvSpPr>
        <p:spPr>
          <a:xfrm>
            <a:off x="522288" y="1343025"/>
            <a:ext cx="7959725" cy="1254125"/>
          </a:xfrm>
        </p:spPr>
        <p:txBody>
          <a:bodyPr>
            <a:normAutofit/>
          </a:bodyPr>
          <a:lstStyle/>
          <a:p>
            <a:pPr marL="0" indent="0" eaLnBrk="1" hangingPunct="1">
              <a:lnSpc>
                <a:spcPct val="90000"/>
              </a:lnSpc>
              <a:buFont typeface="Arial" panose="020B0604020202020204" pitchFamily="34" charset="0"/>
              <a:buNone/>
              <a:defRPr/>
            </a:pPr>
            <a:r>
              <a:rPr lang="en-US" altLang="en-US" sz="2700" b="1" i="1" dirty="0">
                <a:solidFill>
                  <a:schemeClr val="accent1">
                    <a:lumMod val="75000"/>
                  </a:schemeClr>
                </a:solidFill>
              </a:rPr>
              <a:t>Globalization</a:t>
            </a:r>
            <a:r>
              <a:rPr lang="en-US" altLang="en-US" sz="2700" b="1" dirty="0">
                <a:solidFill>
                  <a:schemeClr val="accent1">
                    <a:lumMod val="75000"/>
                  </a:schemeClr>
                </a:solidFill>
              </a:rPr>
              <a:t>:</a:t>
            </a:r>
          </a:p>
          <a:p>
            <a:pPr marL="0" indent="0" eaLnBrk="1" hangingPunct="1">
              <a:lnSpc>
                <a:spcPct val="90000"/>
              </a:lnSpc>
              <a:buFont typeface="Arial" panose="020B0604020202020204" pitchFamily="34" charset="0"/>
              <a:buNone/>
              <a:defRPr/>
            </a:pPr>
            <a:endParaRPr lang="en-US" altLang="en-US" sz="2700" b="1" dirty="0">
              <a:solidFill>
                <a:schemeClr val="accent1">
                  <a:lumMod val="75000"/>
                </a:schemeClr>
              </a:solidFill>
            </a:endParaRPr>
          </a:p>
          <a:p>
            <a:pPr marL="0" indent="0">
              <a:buFont typeface="Arial" panose="020B0604020202020204" pitchFamily="34" charset="0"/>
              <a:buNone/>
              <a:defRPr/>
            </a:pPr>
            <a:endParaRPr lang="en-US" altLang="en-US" sz="1950" dirty="0">
              <a:solidFill>
                <a:srgbClr val="000099"/>
              </a:solidFill>
            </a:endParaRPr>
          </a:p>
        </p:txBody>
      </p:sp>
      <p:sp>
        <p:nvSpPr>
          <p:cNvPr id="5" name="Rectangle 3">
            <a:extLst>
              <a:ext uri="{FF2B5EF4-FFF2-40B4-BE49-F238E27FC236}">
                <a16:creationId xmlns:a16="http://schemas.microsoft.com/office/drawing/2014/main" xmlns="" id="{EB25F0E2-4C59-453B-B530-CD44FBA40DB8}"/>
              </a:ext>
            </a:extLst>
          </p:cNvPr>
          <p:cNvSpPr txBox="1">
            <a:spLocks noChangeArrowheads="1"/>
          </p:cNvSpPr>
          <p:nvPr/>
        </p:nvSpPr>
        <p:spPr>
          <a:xfrm>
            <a:off x="522288" y="1839913"/>
            <a:ext cx="7524750" cy="703262"/>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sz="1950" dirty="0"/>
              <a:t>the increasing interconnectedness of people and places through the converging processes of </a:t>
            </a:r>
            <a:r>
              <a:rPr lang="en-US" altLang="en-US" sz="1950" b="1" dirty="0"/>
              <a:t>economic, political, and cultural change</a:t>
            </a:r>
          </a:p>
        </p:txBody>
      </p:sp>
      <p:sp>
        <p:nvSpPr>
          <p:cNvPr id="6" name="Rectangle 3">
            <a:extLst>
              <a:ext uri="{FF2B5EF4-FFF2-40B4-BE49-F238E27FC236}">
                <a16:creationId xmlns:a16="http://schemas.microsoft.com/office/drawing/2014/main" xmlns="" id="{FABDB550-F05F-469C-AFF2-EC8C2F97CCC1}"/>
              </a:ext>
            </a:extLst>
          </p:cNvPr>
          <p:cNvSpPr txBox="1">
            <a:spLocks noChangeArrowheads="1"/>
          </p:cNvSpPr>
          <p:nvPr/>
        </p:nvSpPr>
        <p:spPr>
          <a:xfrm>
            <a:off x="736600" y="2597150"/>
            <a:ext cx="6858000" cy="855663"/>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a:defRPr/>
            </a:pPr>
            <a:r>
              <a:rPr lang="en-US" altLang="en-US" sz="1950" dirty="0">
                <a:solidFill>
                  <a:schemeClr val="accent6">
                    <a:lumMod val="75000"/>
                  </a:schemeClr>
                </a:solidFill>
              </a:rPr>
              <a:t>Distant regions and cultures are now linked through travel, commerce, communications</a:t>
            </a:r>
          </a:p>
          <a:p>
            <a:pPr marL="377190" indent="0">
              <a:buFont typeface="Arial" panose="020B0604020202020204" pitchFamily="34" charset="0"/>
              <a:buNone/>
              <a:defRPr/>
            </a:pPr>
            <a:endParaRPr lang="en-US" altLang="en-US" sz="1950" dirty="0">
              <a:solidFill>
                <a:srgbClr val="000099"/>
              </a:solidFill>
            </a:endParaRPr>
          </a:p>
          <a:p>
            <a:pPr marL="0" indent="0">
              <a:buFont typeface="Arial" panose="020B0604020202020204" pitchFamily="34" charset="0"/>
              <a:buNone/>
              <a:defRPr/>
            </a:pPr>
            <a:endParaRPr lang="en-US" altLang="en-US" sz="1950" dirty="0">
              <a:solidFill>
                <a:srgbClr val="000099"/>
              </a:solidFill>
            </a:endParaRPr>
          </a:p>
        </p:txBody>
      </p:sp>
      <p:sp>
        <p:nvSpPr>
          <p:cNvPr id="7" name="Rectangle 3">
            <a:extLst>
              <a:ext uri="{FF2B5EF4-FFF2-40B4-BE49-F238E27FC236}">
                <a16:creationId xmlns:a16="http://schemas.microsoft.com/office/drawing/2014/main" xmlns="" id="{F139191D-A296-4982-A88A-8474D86A39D4}"/>
              </a:ext>
            </a:extLst>
          </p:cNvPr>
          <p:cNvSpPr txBox="1">
            <a:spLocks noChangeArrowheads="1"/>
          </p:cNvSpPr>
          <p:nvPr/>
        </p:nvSpPr>
        <p:spPr>
          <a:xfrm>
            <a:off x="736600" y="3240088"/>
            <a:ext cx="6726238" cy="2843212"/>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a:defRPr/>
            </a:pPr>
            <a:r>
              <a:rPr lang="en-US" altLang="en-US" sz="1950" dirty="0">
                <a:solidFill>
                  <a:schemeClr val="accent1">
                    <a:lumMod val="75000"/>
                  </a:schemeClr>
                </a:solidFill>
              </a:rPr>
              <a:t>Scale of the world is shrinking, in the ability of a person, object, or idea to interact with a person, object or idea</a:t>
            </a:r>
          </a:p>
        </p:txBody>
      </p:sp>
      <p:sp>
        <p:nvSpPr>
          <p:cNvPr id="8" name="Rectangle 3">
            <a:extLst>
              <a:ext uri="{FF2B5EF4-FFF2-40B4-BE49-F238E27FC236}">
                <a16:creationId xmlns:a16="http://schemas.microsoft.com/office/drawing/2014/main" xmlns="" id="{4DE23E61-DC45-4EB9-AC06-0A8AC381CE5C}"/>
              </a:ext>
            </a:extLst>
          </p:cNvPr>
          <p:cNvSpPr txBox="1">
            <a:spLocks noChangeArrowheads="1"/>
          </p:cNvSpPr>
          <p:nvPr/>
        </p:nvSpPr>
        <p:spPr>
          <a:xfrm>
            <a:off x="736600" y="3857625"/>
            <a:ext cx="6726238" cy="2022475"/>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lvl="1" indent="-257175">
              <a:buFontTx/>
              <a:buChar char="•"/>
              <a:defRPr/>
            </a:pPr>
            <a:r>
              <a:rPr lang="en-US" altLang="en-US" sz="1950" dirty="0">
                <a:solidFill>
                  <a:srgbClr val="333399"/>
                </a:solidFill>
              </a:rPr>
              <a:t>Through communications and transportation: reducing the friction of distance and barriers of worldwide exchange, reduction of costs have fallen rapidly</a:t>
            </a:r>
          </a:p>
          <a:p>
            <a:pPr marL="548640">
              <a:defRPr/>
            </a:pPr>
            <a:endParaRPr lang="en-US" altLang="en-US" sz="1950" dirty="0">
              <a:solidFill>
                <a:srgbClr val="000099"/>
              </a:solidFill>
            </a:endParaRPr>
          </a:p>
          <a:p>
            <a:pPr marL="0" indent="0">
              <a:buFont typeface="Arial" panose="020B0604020202020204" pitchFamily="34" charset="0"/>
              <a:buNone/>
              <a:defRPr/>
            </a:pPr>
            <a:endParaRPr lang="en-US" altLang="en-US" sz="195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Shape 845">
            <a:extLst>
              <a:ext uri="{FF2B5EF4-FFF2-40B4-BE49-F238E27FC236}">
                <a16:creationId xmlns:a16="http://schemas.microsoft.com/office/drawing/2014/main" xmlns="" id="{AECD7779-A779-4781-BFEF-46D0AA98564E}"/>
              </a:ext>
            </a:extLst>
          </p:cNvPr>
          <p:cNvSpPr txBox="1">
            <a:spLocks noGrp="1"/>
          </p:cNvSpPr>
          <p:nvPr>
            <p:ph type="title"/>
          </p:nvPr>
        </p:nvSpPr>
        <p:spPr>
          <a:xfrm>
            <a:off x="914400" y="901700"/>
            <a:ext cx="4784725" cy="969963"/>
          </a:xfrm>
        </p:spPr>
        <p:txBody>
          <a:bodyPr lIns="68569" tIns="34275" rIns="68569" bIns="34275" anchorCtr="0">
            <a:normAutofit/>
          </a:bodyPr>
          <a:lstStyle/>
          <a:p>
            <a:pPr algn="r">
              <a:spcBef>
                <a:spcPts val="0"/>
              </a:spcBef>
              <a:buClr>
                <a:schemeClr val="lt1"/>
              </a:buClr>
              <a:buSzPct val="25000"/>
              <a:defRPr/>
            </a:pPr>
            <a:r>
              <a:rPr lang="en-US" sz="3000" b="1" dirty="0">
                <a:solidFill>
                  <a:schemeClr val="accent1">
                    <a:lumMod val="50000"/>
                  </a:schemeClr>
                </a:solidFill>
                <a:ea typeface="Questrial"/>
                <a:cs typeface="Questrial"/>
                <a:sym typeface="Questrial"/>
              </a:rPr>
              <a:t>SPATIAL INTERACTION</a:t>
            </a:r>
          </a:p>
        </p:txBody>
      </p:sp>
      <p:sp>
        <p:nvSpPr>
          <p:cNvPr id="846" name="Shape 846">
            <a:extLst>
              <a:ext uri="{FF2B5EF4-FFF2-40B4-BE49-F238E27FC236}">
                <a16:creationId xmlns:a16="http://schemas.microsoft.com/office/drawing/2014/main" xmlns="" id="{BCA30D49-FA43-4AA0-9BC0-D31C2DFA48D7}"/>
              </a:ext>
            </a:extLst>
          </p:cNvPr>
          <p:cNvSpPr txBox="1">
            <a:spLocks noGrp="1"/>
          </p:cNvSpPr>
          <p:nvPr>
            <p:ph type="body" idx="1"/>
          </p:nvPr>
        </p:nvSpPr>
        <p:spPr>
          <a:xfrm>
            <a:off x="-71438" y="1763713"/>
            <a:ext cx="5499101" cy="3922712"/>
          </a:xfrm>
        </p:spPr>
        <p:txBody>
          <a:bodyPr lIns="68569" tIns="34275" rIns="68569" bIns="34275" rtlCol="0">
            <a:noAutofit/>
          </a:bodyPr>
          <a:lstStyle/>
          <a:p>
            <a:pPr marL="642938" lvl="1" indent="-385763">
              <a:spcBef>
                <a:spcPts val="0"/>
              </a:spcBef>
              <a:buClr>
                <a:schemeClr val="lt1"/>
              </a:buClr>
              <a:buSzPct val="100000"/>
              <a:buFont typeface="Arial"/>
              <a:buChar char="•"/>
              <a:defRPr/>
            </a:pPr>
            <a:r>
              <a:rPr lang="en-US" sz="2250" b="1" u="sng" dirty="0">
                <a:solidFill>
                  <a:schemeClr val="accent1">
                    <a:lumMod val="50000"/>
                  </a:schemeClr>
                </a:solidFill>
                <a:ea typeface="Questrial"/>
                <a:cs typeface="Questrial"/>
                <a:sym typeface="Questrial"/>
              </a:rPr>
              <a:t>Distance decay</a:t>
            </a:r>
          </a:p>
          <a:p>
            <a:pPr marL="1028700" lvl="2" indent="-390525">
              <a:buClr>
                <a:schemeClr val="lt1"/>
              </a:buClr>
              <a:buSzPct val="100000"/>
              <a:buFont typeface="Arial"/>
              <a:buChar char="•"/>
              <a:defRPr/>
            </a:pPr>
            <a:r>
              <a:rPr lang="en-US" sz="2100" dirty="0">
                <a:solidFill>
                  <a:schemeClr val="accent2">
                    <a:lumMod val="50000"/>
                  </a:schemeClr>
                </a:solidFill>
                <a:ea typeface="Questrial"/>
                <a:cs typeface="Questrial"/>
                <a:sym typeface="Questrial"/>
              </a:rPr>
              <a:t>Contact diminishes with increasing distance</a:t>
            </a:r>
          </a:p>
          <a:p>
            <a:pPr marL="642938" lvl="1" indent="-385763">
              <a:buClr>
                <a:schemeClr val="lt1"/>
              </a:buClr>
              <a:buSzPct val="100000"/>
              <a:buFont typeface="Arial" panose="020B0604020202020204" pitchFamily="34" charset="0"/>
              <a:buNone/>
              <a:defRPr/>
            </a:pPr>
            <a:endParaRPr sz="2250" b="1" u="sng" dirty="0">
              <a:solidFill>
                <a:schemeClr val="accent2">
                  <a:lumMod val="50000"/>
                </a:schemeClr>
              </a:solidFill>
              <a:ea typeface="Questrial"/>
              <a:cs typeface="Questrial"/>
              <a:sym typeface="Questrial"/>
            </a:endParaRPr>
          </a:p>
          <a:p>
            <a:pPr marL="642938" lvl="1" indent="-385763">
              <a:buClr>
                <a:schemeClr val="lt1"/>
              </a:buClr>
              <a:buSzPct val="100000"/>
              <a:buFont typeface="Arial"/>
              <a:buChar char="•"/>
              <a:defRPr/>
            </a:pPr>
            <a:r>
              <a:rPr lang="en-US" sz="2250" b="1" u="sng" dirty="0">
                <a:solidFill>
                  <a:schemeClr val="accent1">
                    <a:lumMod val="50000"/>
                  </a:schemeClr>
                </a:solidFill>
                <a:ea typeface="Questrial"/>
                <a:cs typeface="Questrial"/>
                <a:sym typeface="Questrial"/>
              </a:rPr>
              <a:t>Space-Time Compression </a:t>
            </a:r>
          </a:p>
          <a:p>
            <a:pPr marL="916781" lvl="2" indent="-385763">
              <a:buClr>
                <a:schemeClr val="lt1"/>
              </a:buClr>
              <a:buSzPct val="100000"/>
              <a:buFont typeface="Arial"/>
              <a:buChar char="•"/>
              <a:defRPr/>
            </a:pPr>
            <a:r>
              <a:rPr lang="en-US" sz="2100" dirty="0">
                <a:solidFill>
                  <a:schemeClr val="accent2">
                    <a:lumMod val="50000"/>
                  </a:schemeClr>
                </a:solidFill>
                <a:ea typeface="Questrial"/>
                <a:cs typeface="Questrial"/>
                <a:sym typeface="Questrial"/>
              </a:rPr>
              <a:t>Reduction in time for something to reach another place</a:t>
            </a:r>
          </a:p>
          <a:p>
            <a:pPr marL="916781" lvl="2" indent="-385763">
              <a:buClr>
                <a:schemeClr val="lt1"/>
              </a:buClr>
              <a:buSzPct val="100000"/>
              <a:buFont typeface="Arial"/>
              <a:buChar char="•"/>
              <a:defRPr/>
            </a:pPr>
            <a:endParaRPr lang="en-US" sz="2100" dirty="0">
              <a:solidFill>
                <a:schemeClr val="accent2">
                  <a:lumMod val="50000"/>
                </a:schemeClr>
              </a:solidFill>
              <a:ea typeface="Questrial"/>
              <a:cs typeface="Questrial"/>
              <a:sym typeface="Questrial"/>
            </a:endParaRPr>
          </a:p>
          <a:p>
            <a:pPr marL="531019" lvl="2" indent="0">
              <a:buClr>
                <a:schemeClr val="lt1"/>
              </a:buClr>
              <a:buSzPct val="100000"/>
              <a:buFont typeface="Arial" panose="020B0604020202020204" pitchFamily="34" charset="0"/>
              <a:buNone/>
              <a:defRPr/>
            </a:pPr>
            <a:r>
              <a:rPr lang="en-US" sz="2100" b="1" u="sng" dirty="0">
                <a:solidFill>
                  <a:schemeClr val="accent1">
                    <a:lumMod val="50000"/>
                  </a:schemeClr>
                </a:solidFill>
                <a:ea typeface="Questrial"/>
                <a:cs typeface="Questrial"/>
                <a:sym typeface="Questrial"/>
              </a:rPr>
              <a:t>Uneven Development</a:t>
            </a:r>
          </a:p>
          <a:p>
            <a:pPr marL="531019" lvl="2" indent="0">
              <a:buClr>
                <a:schemeClr val="lt1"/>
              </a:buClr>
              <a:buSzPct val="100000"/>
              <a:buFont typeface="Arial" panose="020B0604020202020204" pitchFamily="34" charset="0"/>
              <a:buNone/>
              <a:defRPr/>
            </a:pPr>
            <a:r>
              <a:rPr lang="en-US" sz="2100" dirty="0">
                <a:solidFill>
                  <a:schemeClr val="accent2">
                    <a:lumMod val="50000"/>
                  </a:schemeClr>
                </a:solidFill>
                <a:ea typeface="Questrial"/>
                <a:cs typeface="Questrial"/>
                <a:sym typeface="Questrial"/>
              </a:rPr>
              <a:t>	 increasing gap in economic conditions between regions</a:t>
            </a:r>
          </a:p>
          <a:p>
            <a:pPr marL="1028700" lvl="2" indent="-390525">
              <a:buClr>
                <a:schemeClr val="lt1"/>
              </a:buClr>
              <a:buSzPct val="100000"/>
              <a:buFont typeface="Arial" panose="020B0604020202020204" pitchFamily="34" charset="0"/>
              <a:buNone/>
              <a:defRPr/>
            </a:pPr>
            <a:endParaRPr dirty="0">
              <a:solidFill>
                <a:schemeClr val="accent2">
                  <a:lumMod val="50000"/>
                </a:schemeClr>
              </a:solidFill>
              <a:ea typeface="Questrial"/>
              <a:cs typeface="Questrial"/>
              <a:sym typeface="Questrial"/>
            </a:endParaRPr>
          </a:p>
          <a:p>
            <a:pPr>
              <a:buClr>
                <a:schemeClr val="lt1"/>
              </a:buClr>
              <a:buSzPct val="100000"/>
              <a:buFont typeface="Arial" panose="020B0604020202020204" pitchFamily="34" charset="0"/>
              <a:buNone/>
              <a:defRPr/>
            </a:pPr>
            <a:endParaRPr sz="1350" dirty="0">
              <a:solidFill>
                <a:schemeClr val="accent2">
                  <a:lumMod val="50000"/>
                </a:schemeClr>
              </a:solidFill>
              <a:ea typeface="Questrial"/>
              <a:cs typeface="Questrial"/>
              <a:sym typeface="Questrial"/>
            </a:endParaRPr>
          </a:p>
        </p:txBody>
      </p:sp>
      <p:pic>
        <p:nvPicPr>
          <p:cNvPr id="40964" name="Picture 2">
            <a:extLst>
              <a:ext uri="{FF2B5EF4-FFF2-40B4-BE49-F238E27FC236}">
                <a16:creationId xmlns:a16="http://schemas.microsoft.com/office/drawing/2014/main" xmlns="" id="{12EAE156-A711-41B3-A0FE-325F29727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1871663"/>
            <a:ext cx="3482975" cy="34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0801E-AAF3-4A18-8C5A-C6CCF313EE2E}"/>
              </a:ext>
            </a:extLst>
          </p:cNvPr>
          <p:cNvSpPr>
            <a:spLocks noGrp="1"/>
          </p:cNvSpPr>
          <p:nvPr>
            <p:ph type="title"/>
          </p:nvPr>
        </p:nvSpPr>
        <p:spPr>
          <a:xfrm>
            <a:off x="481013" y="457200"/>
            <a:ext cx="7886700" cy="993775"/>
          </a:xfrm>
        </p:spPr>
        <p:txBody>
          <a:bodyPr/>
          <a:lstStyle/>
          <a:p>
            <a:pPr>
              <a:defRPr/>
            </a:pPr>
            <a:r>
              <a:rPr lang="en-US" b="1" dirty="0">
                <a:solidFill>
                  <a:schemeClr val="accent1">
                    <a:lumMod val="75000"/>
                  </a:schemeClr>
                </a:solidFill>
                <a:latin typeface="+mn-lt"/>
              </a:rPr>
              <a:t>Globalization </a:t>
            </a:r>
          </a:p>
        </p:txBody>
      </p:sp>
      <p:sp>
        <p:nvSpPr>
          <p:cNvPr id="3" name="Content Placeholder 2">
            <a:extLst>
              <a:ext uri="{FF2B5EF4-FFF2-40B4-BE49-F238E27FC236}">
                <a16:creationId xmlns:a16="http://schemas.microsoft.com/office/drawing/2014/main" xmlns="" id="{7EB346CC-0572-4FB6-A02A-8AF30F886DB1}"/>
              </a:ext>
            </a:extLst>
          </p:cNvPr>
          <p:cNvSpPr>
            <a:spLocks noGrp="1"/>
          </p:cNvSpPr>
          <p:nvPr>
            <p:ph idx="1"/>
          </p:nvPr>
        </p:nvSpPr>
        <p:spPr>
          <a:xfrm>
            <a:off x="434975" y="1768475"/>
            <a:ext cx="7886700" cy="2141538"/>
          </a:xfrm>
        </p:spPr>
        <p:txBody>
          <a:bodyPr/>
          <a:lstStyle/>
          <a:p>
            <a:pPr marL="0" indent="0">
              <a:buFont typeface="Arial" panose="020B0604020202020204" pitchFamily="34" charset="0"/>
              <a:buNone/>
              <a:defRPr/>
            </a:pPr>
            <a:r>
              <a:rPr lang="en-US" altLang="en-US" sz="1800" u="sng" dirty="0"/>
              <a:t>Global Economy and Geopolitics</a:t>
            </a:r>
          </a:p>
          <a:p>
            <a:pPr lvl="1">
              <a:defRPr/>
            </a:pPr>
            <a:r>
              <a:rPr lang="en-US" altLang="en-US" sz="1650" dirty="0"/>
              <a:t>Finance and business intertwined globally</a:t>
            </a:r>
          </a:p>
          <a:p>
            <a:pPr lvl="1">
              <a:defRPr/>
            </a:pPr>
            <a:r>
              <a:rPr lang="en-US" altLang="en-US" sz="1650" dirty="0"/>
              <a:t>Transnational corporations</a:t>
            </a:r>
          </a:p>
          <a:p>
            <a:pPr lvl="1">
              <a:defRPr/>
            </a:pPr>
            <a:r>
              <a:rPr lang="en-US" altLang="en-US" sz="1650" dirty="0"/>
              <a:t>Globalization of labor </a:t>
            </a:r>
          </a:p>
          <a:p>
            <a:pPr lvl="1">
              <a:defRPr/>
            </a:pPr>
            <a:r>
              <a:rPr lang="en-US" altLang="en-US" sz="1650" dirty="0"/>
              <a:t>Housing bubble of 2009</a:t>
            </a:r>
          </a:p>
          <a:p>
            <a:pPr lvl="1">
              <a:defRPr/>
            </a:pPr>
            <a:r>
              <a:rPr lang="en-US" altLang="en-US" sz="1650" dirty="0"/>
              <a:t>Abundance of goods and services</a:t>
            </a:r>
          </a:p>
          <a:p>
            <a:pPr lvl="1">
              <a:defRPr/>
            </a:pPr>
            <a:r>
              <a:rPr lang="en-US" altLang="en-US" sz="1650" dirty="0"/>
              <a:t>Supranational organizations: EU, NATO, WTO, UN, IMF…</a:t>
            </a:r>
          </a:p>
          <a:p>
            <a:pPr marL="0" indent="0">
              <a:buFont typeface="Arial" panose="020B0604020202020204" pitchFamily="34" charset="0"/>
              <a:buNone/>
              <a:defRPr/>
            </a:pPr>
            <a:endParaRPr lang="en-US" dirty="0"/>
          </a:p>
        </p:txBody>
      </p:sp>
      <p:sp>
        <p:nvSpPr>
          <p:cNvPr id="6" name="TextBox 5">
            <a:extLst>
              <a:ext uri="{FF2B5EF4-FFF2-40B4-BE49-F238E27FC236}">
                <a16:creationId xmlns:a16="http://schemas.microsoft.com/office/drawing/2014/main" xmlns="" id="{36013B71-ED40-4AD3-B293-D979E5C686C3}"/>
              </a:ext>
            </a:extLst>
          </p:cNvPr>
          <p:cNvSpPr txBox="1"/>
          <p:nvPr/>
        </p:nvSpPr>
        <p:spPr>
          <a:xfrm>
            <a:off x="628650" y="4114800"/>
            <a:ext cx="6113463" cy="2192338"/>
          </a:xfrm>
          <a:prstGeom prst="rect">
            <a:avLst/>
          </a:prstGeom>
          <a:noFill/>
        </p:spPr>
        <p:txBody>
          <a:bodyPr>
            <a:spAutoFit/>
          </a:bodyPr>
          <a:lstStyle/>
          <a:p>
            <a:pPr>
              <a:defRPr/>
            </a:pPr>
            <a:r>
              <a:rPr lang="en-US" altLang="en-US" u="sng" dirty="0"/>
              <a:t>Global Culture</a:t>
            </a:r>
          </a:p>
          <a:p>
            <a:pPr marL="600075" lvl="1" indent="-257175">
              <a:buFont typeface="Arial" panose="020B0604020202020204" pitchFamily="34" charset="0"/>
              <a:buChar char="•"/>
              <a:defRPr/>
            </a:pPr>
            <a:r>
              <a:rPr lang="en-US" altLang="en-US" sz="1650" dirty="0"/>
              <a:t>Increasingly uniform landscapes</a:t>
            </a:r>
          </a:p>
          <a:p>
            <a:pPr marL="600075" lvl="1" indent="-257175">
              <a:buFont typeface="Arial" panose="020B0604020202020204" pitchFamily="34" charset="0"/>
              <a:buChar char="•"/>
              <a:defRPr/>
            </a:pPr>
            <a:r>
              <a:rPr lang="en-US" altLang="en-US" sz="1650" dirty="0"/>
              <a:t>Consumer culture, loss of folk culture</a:t>
            </a:r>
          </a:p>
          <a:p>
            <a:pPr marL="600075" lvl="1" indent="-257175">
              <a:buFont typeface="Arial" panose="020B0604020202020204" pitchFamily="34" charset="0"/>
              <a:buChar char="•"/>
              <a:defRPr/>
            </a:pPr>
            <a:r>
              <a:rPr lang="en-US" altLang="en-US" sz="1650" dirty="0"/>
              <a:t>Fast food, gas stations, retail chains</a:t>
            </a:r>
          </a:p>
          <a:p>
            <a:pPr marL="600075" lvl="1" indent="-257175">
              <a:buFont typeface="Arial" panose="020B0604020202020204" pitchFamily="34" charset="0"/>
              <a:buChar char="•"/>
              <a:defRPr/>
            </a:pPr>
            <a:r>
              <a:rPr lang="en-US" altLang="en-US" sz="1650" dirty="0"/>
              <a:t>Religions</a:t>
            </a:r>
          </a:p>
          <a:p>
            <a:pPr marL="600075" lvl="1" indent="-257175">
              <a:buFont typeface="Arial" panose="020B0604020202020204" pitchFamily="34" charset="0"/>
              <a:buChar char="•"/>
              <a:defRPr/>
            </a:pPr>
            <a:r>
              <a:rPr lang="en-US" altLang="en-US" sz="1650" dirty="0"/>
              <a:t>English </a:t>
            </a:r>
          </a:p>
          <a:p>
            <a:pPr>
              <a:defRPr/>
            </a:pPr>
            <a:r>
              <a:rPr lang="en-US" altLang="en-US" b="1" dirty="0"/>
              <a:t>What is the connection between </a:t>
            </a:r>
            <a:r>
              <a:rPr lang="en-US" altLang="en-US" b="1" i="1" dirty="0"/>
              <a:t>globalization</a:t>
            </a:r>
            <a:r>
              <a:rPr lang="en-US" altLang="en-US" b="1" dirty="0"/>
              <a:t> and </a:t>
            </a:r>
            <a:r>
              <a:rPr lang="en-US" altLang="en-US" b="1" i="1" dirty="0"/>
              <a:t>diffusion</a:t>
            </a:r>
            <a:r>
              <a:rPr lang="en-US" altLang="en-US" b="1" dirty="0"/>
              <a:t>?</a:t>
            </a:r>
          </a:p>
          <a:p>
            <a:pPr>
              <a:defRPr/>
            </a:pPr>
            <a:endParaRPr lang="en-US" dirty="0"/>
          </a:p>
        </p:txBody>
      </p:sp>
      <p:pic>
        <p:nvPicPr>
          <p:cNvPr id="43013" name="Picture 2">
            <a:extLst>
              <a:ext uri="{FF2B5EF4-FFF2-40B4-BE49-F238E27FC236}">
                <a16:creationId xmlns:a16="http://schemas.microsoft.com/office/drawing/2014/main" xmlns="" id="{5862E43E-60E2-4E97-97F0-3CF892CCFA3B}"/>
              </a:ext>
            </a:extLst>
          </p:cNvPr>
          <p:cNvPicPr>
            <a:picLocks noChangeAspect="1"/>
          </p:cNvPicPr>
          <p:nvPr/>
        </p:nvPicPr>
        <p:blipFill>
          <a:blip r:embed="rId2">
            <a:extLst>
              <a:ext uri="{28A0092B-C50C-407E-A947-70E740481C1C}">
                <a14:useLocalDpi xmlns:a14="http://schemas.microsoft.com/office/drawing/2010/main" val="0"/>
              </a:ext>
            </a:extLst>
          </a:blip>
          <a:srcRect l="27409" r="24419"/>
          <a:stretch>
            <a:fillRect/>
          </a:stretch>
        </p:blipFill>
        <p:spPr bwMode="auto">
          <a:xfrm>
            <a:off x="5886450" y="1057275"/>
            <a:ext cx="19732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1" descr="GAD_3e_Figure_01_01_L">
            <a:extLst>
              <a:ext uri="{FF2B5EF4-FFF2-40B4-BE49-F238E27FC236}">
                <a16:creationId xmlns:a16="http://schemas.microsoft.com/office/drawing/2014/main" xmlns="" id="{3DF8C903-24B7-4E55-8975-1D248F132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25" y="2771775"/>
            <a:ext cx="20716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383EBD-6605-4D2F-BB5F-29F20A1DCE6C}"/>
              </a:ext>
            </a:extLst>
          </p:cNvPr>
          <p:cNvSpPr>
            <a:spLocks noGrp="1"/>
          </p:cNvSpPr>
          <p:nvPr>
            <p:ph type="title"/>
          </p:nvPr>
        </p:nvSpPr>
        <p:spPr/>
        <p:txBody>
          <a:bodyPr/>
          <a:lstStyle/>
          <a:p>
            <a:pPr>
              <a:defRPr/>
            </a:pPr>
            <a:r>
              <a:rPr lang="en-US" dirty="0"/>
              <a:t>SPEED Approach </a:t>
            </a:r>
          </a:p>
        </p:txBody>
      </p:sp>
      <p:sp>
        <p:nvSpPr>
          <p:cNvPr id="3" name="Content Placeholder 2">
            <a:extLst>
              <a:ext uri="{FF2B5EF4-FFF2-40B4-BE49-F238E27FC236}">
                <a16:creationId xmlns:a16="http://schemas.microsoft.com/office/drawing/2014/main" xmlns="" id="{1FE3BE9B-9F98-464F-A992-72966D9E56FC}"/>
              </a:ext>
            </a:extLst>
          </p:cNvPr>
          <p:cNvSpPr>
            <a:spLocks noGrp="1"/>
          </p:cNvSpPr>
          <p:nvPr>
            <p:ph idx="1"/>
          </p:nvPr>
        </p:nvSpPr>
        <p:spPr/>
        <p:txBody>
          <a:bodyPr/>
          <a:lstStyle/>
          <a:p>
            <a:pPr marL="114300" indent="0">
              <a:buFont typeface="Arial" panose="020B0604020202020204" pitchFamily="34" charset="0"/>
              <a:buNone/>
              <a:defRPr/>
            </a:pPr>
            <a:r>
              <a:rPr lang="en-US" sz="3600" b="1" dirty="0"/>
              <a:t>Speed Approach to look at geographic issues:</a:t>
            </a:r>
          </a:p>
          <a:p>
            <a:pPr>
              <a:defRPr/>
            </a:pPr>
            <a:r>
              <a:rPr lang="en-US" sz="3600" b="1" dirty="0"/>
              <a:t>S</a:t>
            </a:r>
            <a:r>
              <a:rPr lang="en-US" sz="3600" dirty="0"/>
              <a:t> – Social</a:t>
            </a:r>
          </a:p>
          <a:p>
            <a:pPr>
              <a:defRPr/>
            </a:pPr>
            <a:r>
              <a:rPr lang="en-US" sz="3600" b="1" dirty="0"/>
              <a:t>P </a:t>
            </a:r>
            <a:r>
              <a:rPr lang="en-US" sz="3600" dirty="0"/>
              <a:t>– Political </a:t>
            </a:r>
          </a:p>
          <a:p>
            <a:pPr>
              <a:defRPr/>
            </a:pPr>
            <a:r>
              <a:rPr lang="en-US" sz="3600" b="1" dirty="0"/>
              <a:t>E</a:t>
            </a:r>
            <a:r>
              <a:rPr lang="en-US" sz="3600" dirty="0"/>
              <a:t> – Economic </a:t>
            </a:r>
          </a:p>
          <a:p>
            <a:pPr>
              <a:defRPr/>
            </a:pPr>
            <a:r>
              <a:rPr lang="en-US" sz="3600" b="1" dirty="0"/>
              <a:t>E </a:t>
            </a:r>
            <a:r>
              <a:rPr lang="en-US" sz="3600" dirty="0"/>
              <a:t>– Environmental </a:t>
            </a:r>
          </a:p>
          <a:p>
            <a:pPr>
              <a:defRPr/>
            </a:pPr>
            <a:r>
              <a:rPr lang="en-US" sz="3600" b="1" dirty="0"/>
              <a:t>D</a:t>
            </a:r>
            <a:r>
              <a:rPr lang="en-US" sz="3600" dirty="0"/>
              <a:t> – Demographic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6" name="Shape 836" descr="TCL_10e_Figure_01_29_L.jpg">
            <a:extLst>
              <a:ext uri="{FF2B5EF4-FFF2-40B4-BE49-F238E27FC236}">
                <a16:creationId xmlns:a16="http://schemas.microsoft.com/office/drawing/2014/main" xmlns="" id="{C05120B1-C41E-4803-8352-19F1D70042F7}"/>
              </a:ext>
            </a:extLst>
          </p:cNvPr>
          <p:cNvPicPr preferRelativeResize="0"/>
          <p:nvPr/>
        </p:nvPicPr>
        <p:blipFill rotWithShape="1">
          <a:blip r:embed="rId3">
            <a:alphaModFix/>
          </a:blip>
          <a:srcRect/>
          <a:stretch/>
        </p:blipFill>
        <p:spPr>
          <a:xfrm>
            <a:off x="1361281" y="838200"/>
            <a:ext cx="6303961" cy="6626010"/>
          </a:xfrm>
          <a:prstGeom prst="rect">
            <a:avLst/>
          </a:prstGeom>
          <a:noFill/>
          <a:ln>
            <a:noFill/>
          </a:ln>
          <a:effectLst>
            <a:reflection stA="52000" endA="300" endPos="35000" sy="-100000" algn="bl" rotWithShape="0"/>
          </a:effectLst>
        </p:spPr>
      </p:pic>
      <p:grpSp>
        <p:nvGrpSpPr>
          <p:cNvPr id="22531" name="Shape 837">
            <a:extLst>
              <a:ext uri="{FF2B5EF4-FFF2-40B4-BE49-F238E27FC236}">
                <a16:creationId xmlns:a16="http://schemas.microsoft.com/office/drawing/2014/main" xmlns="" id="{8A611914-7444-478E-8F83-8DC9D0F1F85A}"/>
              </a:ext>
            </a:extLst>
          </p:cNvPr>
          <p:cNvGrpSpPr>
            <a:grpSpLocks/>
          </p:cNvGrpSpPr>
          <p:nvPr/>
        </p:nvGrpSpPr>
        <p:grpSpPr bwMode="auto">
          <a:xfrm>
            <a:off x="974725" y="5510213"/>
            <a:ext cx="7078663" cy="1371600"/>
            <a:chOff x="974725" y="5510212"/>
            <a:chExt cx="7078662" cy="1371599"/>
          </a:xfrm>
        </p:grpSpPr>
        <p:pic>
          <p:nvPicPr>
            <p:cNvPr id="22533" name="Shape 838">
              <a:extLst>
                <a:ext uri="{FF2B5EF4-FFF2-40B4-BE49-F238E27FC236}">
                  <a16:creationId xmlns:a16="http://schemas.microsoft.com/office/drawing/2014/main" xmlns="" id="{293D2F84-EF77-4F1E-9D4A-7FA624AF3E2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5510212"/>
              <a:ext cx="7078662"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Shape 839">
              <a:extLst>
                <a:ext uri="{FF2B5EF4-FFF2-40B4-BE49-F238E27FC236}">
                  <a16:creationId xmlns:a16="http://schemas.microsoft.com/office/drawing/2014/main" xmlns="" id="{A3C49301-F82E-46DE-B619-AA9097170B23}"/>
                </a:ext>
              </a:extLst>
            </p:cNvPr>
            <p:cNvSpPr txBox="1">
              <a:spLocks noChangeArrowheads="1"/>
            </p:cNvSpPr>
            <p:nvPr/>
          </p:nvSpPr>
          <p:spPr bwMode="auto">
            <a:xfrm>
              <a:off x="1046162" y="5629275"/>
              <a:ext cx="6934199" cy="95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Clr>
                  <a:srgbClr val="FFFFFF"/>
                </a:buClr>
                <a:buSzPct val="25000"/>
                <a:buFont typeface="Federo" charset="0"/>
                <a:buNone/>
              </a:pPr>
              <a:r>
                <a:rPr lang="en-US" altLang="en-US" sz="2800" b="1">
                  <a:solidFill>
                    <a:srgbClr val="FFFFFF"/>
                  </a:solidFill>
                  <a:latin typeface="Federo" charset="0"/>
                  <a:sym typeface="Federo" charset="0"/>
                </a:rPr>
                <a:t>How has the time it takes to travel changed through the years? Why?</a:t>
              </a:r>
            </a:p>
          </p:txBody>
        </p:sp>
      </p:grpSp>
      <p:sp>
        <p:nvSpPr>
          <p:cNvPr id="6" name="Title 1">
            <a:extLst>
              <a:ext uri="{FF2B5EF4-FFF2-40B4-BE49-F238E27FC236}">
                <a16:creationId xmlns:a16="http://schemas.microsoft.com/office/drawing/2014/main" xmlns="" id="{D172B1DA-F815-4334-B0B9-A5F52874DAF3}"/>
              </a:ext>
            </a:extLst>
          </p:cNvPr>
          <p:cNvSpPr>
            <a:spLocks noGrp="1"/>
          </p:cNvSpPr>
          <p:nvPr>
            <p:ph type="title"/>
          </p:nvPr>
        </p:nvSpPr>
        <p:spPr>
          <a:xfrm>
            <a:off x="454025" y="17463"/>
            <a:ext cx="7620000" cy="1143000"/>
          </a:xfrm>
        </p:spPr>
        <p:txBody>
          <a:bodyPr/>
          <a:lstStyle/>
          <a:p>
            <a:pPr eaLnBrk="1" hangingPunct="1">
              <a:defRPr/>
            </a:pPr>
            <a:r>
              <a:rPr lang="en-US" sz="3600" dirty="0"/>
              <a:t>Space-Time Compression, 1492–1962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584DF-A8E6-4605-AD29-4BAFB9F6B927}"/>
              </a:ext>
            </a:extLst>
          </p:cNvPr>
          <p:cNvSpPr>
            <a:spLocks noGrp="1"/>
          </p:cNvSpPr>
          <p:nvPr>
            <p:ph type="title"/>
          </p:nvPr>
        </p:nvSpPr>
        <p:spPr/>
        <p:txBody>
          <a:bodyPr/>
          <a:lstStyle/>
          <a:p>
            <a:pPr>
              <a:defRPr/>
            </a:pPr>
            <a:r>
              <a:rPr lang="en-US" dirty="0"/>
              <a:t>Tic-Tac-Toe </a:t>
            </a:r>
            <a:br>
              <a:rPr lang="en-US" dirty="0"/>
            </a:br>
            <a:r>
              <a:rPr lang="en-US" sz="2400" dirty="0"/>
              <a:t>Must create tic-tac-toe with middle article  </a:t>
            </a:r>
          </a:p>
        </p:txBody>
      </p:sp>
      <p:graphicFrame>
        <p:nvGraphicFramePr>
          <p:cNvPr id="4" name="Content Placeholder 3">
            <a:extLst>
              <a:ext uri="{FF2B5EF4-FFF2-40B4-BE49-F238E27FC236}">
                <a16:creationId xmlns:a16="http://schemas.microsoft.com/office/drawing/2014/main" xmlns="" id="{BA3368CE-C677-4094-9F8E-58F6EDF99695}"/>
              </a:ext>
            </a:extLst>
          </p:cNvPr>
          <p:cNvGraphicFramePr>
            <a:graphicFrameLocks noGrp="1"/>
          </p:cNvGraphicFramePr>
          <p:nvPr>
            <p:ph idx="1"/>
          </p:nvPr>
        </p:nvGraphicFramePr>
        <p:xfrm>
          <a:off x="457200" y="1676400"/>
          <a:ext cx="8305800" cy="4876801"/>
        </p:xfrm>
        <a:graphic>
          <a:graphicData uri="http://schemas.openxmlformats.org/drawingml/2006/table">
            <a:tbl>
              <a:tblPr firstRow="1" firstCol="1" bandRow="1">
                <a:tableStyleId>{5C22544A-7EE6-4342-B048-85BDC9FD1C3A}</a:tableStyleId>
              </a:tblPr>
              <a:tblGrid>
                <a:gridCol w="2707028">
                  <a:extLst>
                    <a:ext uri="{9D8B030D-6E8A-4147-A177-3AD203B41FA5}">
                      <a16:colId xmlns:a16="http://schemas.microsoft.com/office/drawing/2014/main" xmlns="" val="20000"/>
                    </a:ext>
                  </a:extLst>
                </a:gridCol>
                <a:gridCol w="2748430">
                  <a:extLst>
                    <a:ext uri="{9D8B030D-6E8A-4147-A177-3AD203B41FA5}">
                      <a16:colId xmlns:a16="http://schemas.microsoft.com/office/drawing/2014/main" xmlns="" val="20001"/>
                    </a:ext>
                  </a:extLst>
                </a:gridCol>
                <a:gridCol w="2850342">
                  <a:extLst>
                    <a:ext uri="{9D8B030D-6E8A-4147-A177-3AD203B41FA5}">
                      <a16:colId xmlns:a16="http://schemas.microsoft.com/office/drawing/2014/main" xmlns="" val="20002"/>
                    </a:ext>
                  </a:extLst>
                </a:gridCol>
              </a:tblGrid>
              <a:tr h="1445972">
                <a:tc>
                  <a:txBody>
                    <a:bodyPr/>
                    <a:lstStyle/>
                    <a:p>
                      <a:pPr marL="0" marR="0" lvl="0" indent="0">
                        <a:spcBef>
                          <a:spcPts val="0"/>
                        </a:spcBef>
                        <a:spcAft>
                          <a:spcPts val="1200"/>
                        </a:spcAft>
                        <a:buFontTx/>
                        <a:buNone/>
                      </a:pPr>
                      <a:r>
                        <a:rPr lang="en-US" sz="1200" u="sng" dirty="0">
                          <a:effectLst/>
                          <a:hlinkClick r:id="rId2"/>
                        </a:rPr>
                        <a:t>“A Map of Where Your Food Originated Might Surprise You”</a:t>
                      </a:r>
                      <a:endParaRPr lang="en-US" sz="1200" dirty="0">
                        <a:effectLst/>
                      </a:endParaRPr>
                    </a:p>
                    <a:p>
                      <a:pPr marL="0" marR="0">
                        <a:spcBef>
                          <a:spcPts val="0"/>
                        </a:spcBef>
                        <a:spcAft>
                          <a:spcPts val="1200"/>
                        </a:spcAft>
                        <a:buFontTx/>
                        <a:buNone/>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spcBef>
                          <a:spcPts val="0"/>
                        </a:spcBef>
                        <a:spcAft>
                          <a:spcPts val="1200"/>
                        </a:spcAft>
                        <a:buFontTx/>
                        <a:buNone/>
                      </a:pPr>
                      <a:r>
                        <a:rPr lang="en-US" sz="1200">
                          <a:effectLst/>
                        </a:rPr>
                        <a:t>“</a:t>
                      </a:r>
                      <a:r>
                        <a:rPr lang="en-US" sz="1200" u="sng">
                          <a:effectLst/>
                          <a:hlinkClick r:id="rId3"/>
                        </a:rPr>
                        <a:t>Brexit is Just the Latest Blow to Globalization”</a:t>
                      </a:r>
                      <a:endParaRPr lang="en-US" sz="1200">
                        <a:effectLst/>
                      </a:endParaRPr>
                    </a:p>
                    <a:p>
                      <a:pPr marL="0" marR="0">
                        <a:spcBef>
                          <a:spcPts val="0"/>
                        </a:spcBef>
                        <a:spcAft>
                          <a:spcPts val="1200"/>
                        </a:spcAft>
                        <a:buFontTx/>
                        <a:buNone/>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spcBef>
                          <a:spcPts val="0"/>
                        </a:spcBef>
                        <a:spcAft>
                          <a:spcPts val="1200"/>
                        </a:spcAft>
                        <a:buFontTx/>
                        <a:buNone/>
                      </a:pPr>
                      <a:r>
                        <a:rPr lang="en-US" sz="1200">
                          <a:effectLst/>
                        </a:rPr>
                        <a:t>“</a:t>
                      </a:r>
                      <a:r>
                        <a:rPr lang="en-US" sz="1200" u="sng">
                          <a:effectLst/>
                          <a:hlinkClick r:id="rId4"/>
                        </a:rPr>
                        <a:t>The Globalization of America’s Colleges”</a:t>
                      </a:r>
                      <a:endParaRPr lang="en-US" sz="1200">
                        <a:effectLst/>
                      </a:endParaRPr>
                    </a:p>
                    <a:p>
                      <a:pPr marL="0" marR="0">
                        <a:spcBef>
                          <a:spcPts val="0"/>
                        </a:spcBef>
                        <a:spcAft>
                          <a:spcPts val="1200"/>
                        </a:spcAft>
                        <a:buFontTx/>
                        <a:buNone/>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747837">
                <a:tc>
                  <a:txBody>
                    <a:bodyPr/>
                    <a:lstStyle/>
                    <a:p>
                      <a:pPr marL="0" marR="0" lvl="0" indent="0">
                        <a:spcBef>
                          <a:spcPts val="0"/>
                        </a:spcBef>
                        <a:spcAft>
                          <a:spcPts val="1200"/>
                        </a:spcAft>
                        <a:buFontTx/>
                        <a:buNone/>
                      </a:pPr>
                      <a:r>
                        <a:rPr lang="en-US" sz="1200" u="sng">
                          <a:effectLst/>
                          <a:hlinkClick r:id="rId5"/>
                        </a:rPr>
                        <a:t> “Column: The Bell of Globalization Cannot Be Un-rung”</a:t>
                      </a:r>
                      <a:endParaRPr lang="en-US" sz="1200">
                        <a:effectLst/>
                      </a:endParaRPr>
                    </a:p>
                    <a:p>
                      <a:pPr marL="0" marR="0">
                        <a:spcBef>
                          <a:spcPts val="0"/>
                        </a:spcBef>
                        <a:spcAft>
                          <a:spcPts val="1200"/>
                        </a:spcAft>
                        <a:buFontTx/>
                        <a:buNone/>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spcBef>
                          <a:spcPts val="0"/>
                        </a:spcBef>
                        <a:spcAft>
                          <a:spcPts val="1200"/>
                        </a:spcAft>
                        <a:buFontTx/>
                        <a:buNone/>
                      </a:pPr>
                      <a:r>
                        <a:rPr lang="en-US" sz="1200" u="sng" dirty="0">
                          <a:effectLst/>
                          <a:hlinkClick r:id="rId6"/>
                        </a:rPr>
                        <a:t> “The Pros and Cons of Globalization”</a:t>
                      </a:r>
                      <a:endParaRPr lang="en-US" sz="1200" dirty="0">
                        <a:effectLst/>
                      </a:endParaRPr>
                    </a:p>
                    <a:p>
                      <a:pPr marL="0" marR="0">
                        <a:spcBef>
                          <a:spcPts val="0"/>
                        </a:spcBef>
                        <a:spcAft>
                          <a:spcPts val="1200"/>
                        </a:spcAft>
                        <a:buFontTx/>
                        <a:buNone/>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spcBef>
                          <a:spcPts val="0"/>
                        </a:spcBef>
                        <a:spcAft>
                          <a:spcPts val="1200"/>
                        </a:spcAft>
                        <a:buFontTx/>
                        <a:buNone/>
                      </a:pPr>
                      <a:r>
                        <a:rPr lang="en-US" sz="1200" u="sng">
                          <a:effectLst/>
                          <a:hlinkClick r:id="rId7"/>
                        </a:rPr>
                        <a:t> “Globalization Challenges Asian Languages”</a:t>
                      </a:r>
                      <a:endParaRPr lang="en-US" sz="1200">
                        <a:effectLst/>
                      </a:endParaRPr>
                    </a:p>
                    <a:p>
                      <a:pPr marL="0" marR="0">
                        <a:spcBef>
                          <a:spcPts val="0"/>
                        </a:spcBef>
                        <a:spcAft>
                          <a:spcPts val="1200"/>
                        </a:spcAft>
                        <a:buFontTx/>
                        <a:buNone/>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682992">
                <a:tc>
                  <a:txBody>
                    <a:bodyPr/>
                    <a:lstStyle/>
                    <a:p>
                      <a:pPr marL="0" marR="0" lvl="0" indent="0">
                        <a:spcBef>
                          <a:spcPts val="0"/>
                        </a:spcBef>
                        <a:spcAft>
                          <a:spcPts val="0"/>
                        </a:spcAft>
                        <a:buFontTx/>
                        <a:buNone/>
                      </a:pPr>
                      <a:r>
                        <a:rPr lang="en-US" sz="1200">
                          <a:effectLst/>
                        </a:rPr>
                        <a:t> </a:t>
                      </a:r>
                      <a:r>
                        <a:rPr lang="en-US" sz="1200" u="sng">
                          <a:effectLst/>
                          <a:hlinkClick r:id="rId8"/>
                        </a:rPr>
                        <a:t>“Giant Christmas Displays Are Taking Over Malls Throughout Asia”</a:t>
                      </a:r>
                      <a:endParaRPr lang="en-US" sz="1200">
                        <a:effectLst/>
                      </a:endParaRPr>
                    </a:p>
                    <a:p>
                      <a:pPr marL="0" marR="0">
                        <a:spcBef>
                          <a:spcPts val="0"/>
                        </a:spcBef>
                        <a:spcAft>
                          <a:spcPts val="0"/>
                        </a:spcAft>
                        <a:buFontTx/>
                        <a:buNone/>
                      </a:pPr>
                      <a:r>
                        <a:rPr lang="en-US" sz="1200">
                          <a:effectLst/>
                        </a:rPr>
                        <a:t> </a:t>
                      </a:r>
                    </a:p>
                    <a:p>
                      <a:pPr marL="0" marR="0">
                        <a:spcBef>
                          <a:spcPts val="0"/>
                        </a:spcBef>
                        <a:spcAft>
                          <a:spcPts val="0"/>
                        </a:spcAft>
                        <a:buFontTx/>
                        <a:buNone/>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spcBef>
                          <a:spcPts val="0"/>
                        </a:spcBef>
                        <a:spcAft>
                          <a:spcPts val="1200"/>
                        </a:spcAft>
                        <a:buFontTx/>
                        <a:buNone/>
                      </a:pPr>
                      <a:r>
                        <a:rPr lang="en-US" sz="1200" u="sng">
                          <a:effectLst/>
                          <a:hlinkClick r:id="rId9"/>
                        </a:rPr>
                        <a:t>“How India Became America”</a:t>
                      </a:r>
                      <a:endParaRPr lang="en-US" sz="1200">
                        <a:effectLst/>
                      </a:endParaRPr>
                    </a:p>
                    <a:p>
                      <a:pPr marL="0" marR="0">
                        <a:spcBef>
                          <a:spcPts val="0"/>
                        </a:spcBef>
                        <a:spcAft>
                          <a:spcPts val="1200"/>
                        </a:spcAft>
                        <a:buFontTx/>
                        <a:buNone/>
                      </a:pPr>
                      <a:r>
                        <a:rPr lang="en-US" sz="1200">
                          <a:effectLst/>
                        </a:rPr>
                        <a:t> </a:t>
                      </a:r>
                    </a:p>
                    <a:p>
                      <a:pPr marL="0" marR="0">
                        <a:spcBef>
                          <a:spcPts val="0"/>
                        </a:spcBef>
                        <a:spcAft>
                          <a:spcPts val="1200"/>
                        </a:spcAft>
                        <a:buFontTx/>
                        <a:buNone/>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spcBef>
                          <a:spcPts val="0"/>
                        </a:spcBef>
                        <a:spcAft>
                          <a:spcPts val="1200"/>
                        </a:spcAft>
                        <a:buFontTx/>
                        <a:buNone/>
                      </a:pPr>
                      <a:r>
                        <a:rPr lang="en-US" sz="1200" dirty="0">
                          <a:effectLst/>
                        </a:rPr>
                        <a:t>“</a:t>
                      </a:r>
                      <a:r>
                        <a:rPr lang="en-US" sz="1200" u="sng" dirty="0">
                          <a:effectLst/>
                          <a:hlinkClick r:id="rId10"/>
                        </a:rPr>
                        <a:t>The Great Unraveling of Globalization”</a:t>
                      </a:r>
                      <a:endParaRPr lang="en-US" sz="1200" dirty="0">
                        <a:effectLst/>
                      </a:endParaRPr>
                    </a:p>
                    <a:p>
                      <a:pPr marL="0" marR="0">
                        <a:spcBef>
                          <a:spcPts val="0"/>
                        </a:spcBef>
                        <a:spcAft>
                          <a:spcPts val="1200"/>
                        </a:spcAft>
                        <a:buFontTx/>
                        <a:buNone/>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26A7B-3A5A-4D22-9F3B-DDE39E1CA4AB}"/>
              </a:ext>
            </a:extLst>
          </p:cNvPr>
          <p:cNvSpPr>
            <a:spLocks noGrp="1"/>
          </p:cNvSpPr>
          <p:nvPr>
            <p:ph type="title"/>
          </p:nvPr>
        </p:nvSpPr>
        <p:spPr>
          <a:xfrm>
            <a:off x="250825" y="0"/>
            <a:ext cx="7620000" cy="1143000"/>
          </a:xfrm>
        </p:spPr>
        <p:txBody>
          <a:bodyPr>
            <a:normAutofit/>
          </a:bodyPr>
          <a:lstStyle/>
          <a:p>
            <a:pPr>
              <a:defRPr/>
            </a:pPr>
            <a:r>
              <a:rPr lang="en-US" sz="3300" dirty="0"/>
              <a:t>Distance</a:t>
            </a:r>
          </a:p>
        </p:txBody>
      </p:sp>
      <p:sp>
        <p:nvSpPr>
          <p:cNvPr id="24579" name="Content Placeholder 2">
            <a:extLst>
              <a:ext uri="{FF2B5EF4-FFF2-40B4-BE49-F238E27FC236}">
                <a16:creationId xmlns:a16="http://schemas.microsoft.com/office/drawing/2014/main" xmlns="" id="{37A53629-49D9-494D-B876-6CE8CC3B2684}"/>
              </a:ext>
            </a:extLst>
          </p:cNvPr>
          <p:cNvSpPr>
            <a:spLocks noGrp="1"/>
          </p:cNvSpPr>
          <p:nvPr>
            <p:ph idx="1"/>
          </p:nvPr>
        </p:nvSpPr>
        <p:spPr>
          <a:xfrm>
            <a:off x="250825" y="914400"/>
            <a:ext cx="7924800" cy="3328988"/>
          </a:xfrm>
        </p:spPr>
        <p:txBody>
          <a:bodyPr/>
          <a:lstStyle/>
          <a:p>
            <a:r>
              <a:rPr lang="en-US" altLang="en-US" sz="2800"/>
              <a:t>Distance and Time</a:t>
            </a:r>
          </a:p>
          <a:p>
            <a:pPr lvl="2"/>
            <a:r>
              <a:rPr lang="en-US" altLang="en-US" sz="2800" b="1">
                <a:solidFill>
                  <a:srgbClr val="FF6600"/>
                </a:solidFill>
              </a:rPr>
              <a:t>Space-time compression</a:t>
            </a:r>
            <a:r>
              <a:rPr lang="en-US" altLang="en-US" sz="2800">
                <a:solidFill>
                  <a:srgbClr val="FF6600"/>
                </a:solidFill>
              </a:rPr>
              <a:t> </a:t>
            </a:r>
            <a:r>
              <a:rPr lang="en-US" altLang="en-US" sz="2800"/>
              <a:t>is the shrinking “time distance” between locations because of improved methods of transportation and communication</a:t>
            </a:r>
            <a:endParaRPr lang="en-US" altLang="en-US" sz="2800" b="1">
              <a:solidFill>
                <a:srgbClr val="008000"/>
              </a:solidFill>
            </a:endParaRPr>
          </a:p>
          <a:p>
            <a:pPr lvl="2"/>
            <a:r>
              <a:rPr lang="en-US" altLang="en-US" sz="2800">
                <a:solidFill>
                  <a:srgbClr val="008000"/>
                </a:solidFill>
              </a:rPr>
              <a:t>Example: New York and London are separated by an ocean, but the development of air travel greatly reduced travel time between them and now feel much closer today than in the 19</a:t>
            </a:r>
            <a:r>
              <a:rPr lang="en-US" altLang="en-US" sz="2800" baseline="30000">
                <a:solidFill>
                  <a:srgbClr val="008000"/>
                </a:solidFill>
              </a:rPr>
              <a:t>th</a:t>
            </a:r>
            <a:r>
              <a:rPr lang="en-US" altLang="en-US" sz="2800">
                <a:solidFill>
                  <a:srgbClr val="008000"/>
                </a:solidFill>
              </a:rPr>
              <a:t> century</a:t>
            </a:r>
          </a:p>
          <a:p>
            <a:pPr lvl="2"/>
            <a:r>
              <a:rPr lang="en-US" altLang="en-US" sz="2800"/>
              <a:t>Result: global forces are influencing culture everywhere and reducing local diversity more than ever before</a:t>
            </a:r>
          </a:p>
          <a:p>
            <a:pPr lvl="2"/>
            <a:endParaRPr lang="en-US" alt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xmlns="" id="{4D055211-8DE1-4102-8F13-A7D6FA5AD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
          <a:stretch>
            <a:fillRect/>
          </a:stretch>
        </p:blipFill>
        <p:spPr bwMode="auto">
          <a:xfrm>
            <a:off x="0" y="14288"/>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sosceles Triangle 4">
            <a:extLst>
              <a:ext uri="{FF2B5EF4-FFF2-40B4-BE49-F238E27FC236}">
                <a16:creationId xmlns:a16="http://schemas.microsoft.com/office/drawing/2014/main" xmlns="" id="{3E24822C-0465-40AB-914D-23B4D75050F7}"/>
              </a:ext>
            </a:extLst>
          </p:cNvPr>
          <p:cNvSpPr/>
          <p:nvPr/>
        </p:nvSpPr>
        <p:spPr>
          <a:xfrm rot="10800000">
            <a:off x="2286000" y="-1"/>
            <a:ext cx="5029200" cy="6803485"/>
          </a:xfrm>
          <a:prstGeom prst="triangle">
            <a:avLst>
              <a:gd name="adj" fmla="val 5000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pic>
        <p:nvPicPr>
          <p:cNvPr id="4" name="Picture 2">
            <a:extLst>
              <a:ext uri="{FF2B5EF4-FFF2-40B4-BE49-F238E27FC236}">
                <a16:creationId xmlns:a16="http://schemas.microsoft.com/office/drawing/2014/main" xmlns="" id="{3E725E10-7BAB-4DF9-A767-E2AC13AEA0A8}"/>
              </a:ext>
            </a:extLst>
          </p:cNvPr>
          <p:cNvPicPr>
            <a:picLocks noChangeAspect="1" noChangeArrowheads="1"/>
          </p:cNvPicPr>
          <p:nvPr/>
        </p:nvPicPr>
        <p:blipFill>
          <a:blip r:embed="rId3"/>
          <a:srcRect/>
          <a:stretch>
            <a:fillRect/>
          </a:stretch>
        </p:blipFill>
        <p:spPr bwMode="auto">
          <a:xfrm>
            <a:off x="3460750" y="381000"/>
            <a:ext cx="2640013" cy="134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xmlns="" id="{4DF75F55-9792-46C7-8763-51A704779092}"/>
              </a:ext>
            </a:extLst>
          </p:cNvPr>
          <p:cNvPicPr>
            <a:picLocks noChangeAspect="1" noChangeArrowheads="1"/>
          </p:cNvPicPr>
          <p:nvPr/>
        </p:nvPicPr>
        <p:blipFill>
          <a:blip r:embed="rId3"/>
          <a:srcRect/>
          <a:stretch>
            <a:fillRect/>
          </a:stretch>
        </p:blipFill>
        <p:spPr bwMode="auto">
          <a:xfrm>
            <a:off x="3778250" y="2362200"/>
            <a:ext cx="1968500" cy="100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xmlns="" id="{5CBD273C-4758-419B-8C11-F4203F2F180D}"/>
              </a:ext>
            </a:extLst>
          </p:cNvPr>
          <p:cNvPicPr>
            <a:picLocks noChangeAspect="1" noChangeArrowheads="1"/>
          </p:cNvPicPr>
          <p:nvPr/>
        </p:nvPicPr>
        <p:blipFill>
          <a:blip r:embed="rId4"/>
          <a:srcRect/>
          <a:stretch>
            <a:fillRect/>
          </a:stretch>
        </p:blipFill>
        <p:spPr bwMode="auto">
          <a:xfrm>
            <a:off x="3998913" y="3944938"/>
            <a:ext cx="1527175" cy="779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xmlns="" id="{2B3B72DB-E49A-453E-A2E8-BE1915941999}"/>
              </a:ext>
            </a:extLst>
          </p:cNvPr>
          <p:cNvPicPr>
            <a:picLocks noChangeAspect="1" noChangeArrowheads="1"/>
          </p:cNvPicPr>
          <p:nvPr/>
        </p:nvPicPr>
        <p:blipFill>
          <a:blip r:embed="rId5"/>
          <a:srcRect/>
          <a:stretch>
            <a:fillRect/>
          </a:stretch>
        </p:blipFill>
        <p:spPr bwMode="auto">
          <a:xfrm>
            <a:off x="4217988" y="5181600"/>
            <a:ext cx="1089025" cy="555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xmlns="" id="{3B30ACD6-F068-447D-B891-F54852EA9596}"/>
              </a:ext>
            </a:extLst>
          </p:cNvPr>
          <p:cNvPicPr>
            <a:picLocks noChangeAspect="1" noChangeArrowheads="1"/>
          </p:cNvPicPr>
          <p:nvPr/>
        </p:nvPicPr>
        <p:blipFill>
          <a:blip r:embed="rId6"/>
          <a:srcRect/>
          <a:stretch>
            <a:fillRect/>
          </a:stretch>
        </p:blipFill>
        <p:spPr bwMode="auto">
          <a:xfrm>
            <a:off x="4621213" y="6670675"/>
            <a:ext cx="358775" cy="182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9" name="TextBox 9">
            <a:extLst>
              <a:ext uri="{FF2B5EF4-FFF2-40B4-BE49-F238E27FC236}">
                <a16:creationId xmlns:a16="http://schemas.microsoft.com/office/drawing/2014/main" xmlns="" id="{F8023791-1B7F-42AE-96FD-750DF728BE3C}"/>
              </a:ext>
            </a:extLst>
          </p:cNvPr>
          <p:cNvSpPr txBox="1">
            <a:spLocks noChangeArrowheads="1"/>
          </p:cNvSpPr>
          <p:nvPr/>
        </p:nvSpPr>
        <p:spPr bwMode="auto">
          <a:xfrm>
            <a:off x="4016375" y="87313"/>
            <a:ext cx="152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a:t>1500-1840</a:t>
            </a:r>
          </a:p>
        </p:txBody>
      </p:sp>
      <p:sp>
        <p:nvSpPr>
          <p:cNvPr id="25610" name="TextBox 10">
            <a:extLst>
              <a:ext uri="{FF2B5EF4-FFF2-40B4-BE49-F238E27FC236}">
                <a16:creationId xmlns:a16="http://schemas.microsoft.com/office/drawing/2014/main" xmlns="" id="{9A1F2C4D-0D6B-4CC9-BB6F-1BAA6D690987}"/>
              </a:ext>
            </a:extLst>
          </p:cNvPr>
          <p:cNvSpPr txBox="1">
            <a:spLocks noChangeArrowheads="1"/>
          </p:cNvSpPr>
          <p:nvPr/>
        </p:nvSpPr>
        <p:spPr bwMode="auto">
          <a:xfrm>
            <a:off x="4016375" y="2057400"/>
            <a:ext cx="152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a:t>1850-1930</a:t>
            </a:r>
          </a:p>
        </p:txBody>
      </p:sp>
      <p:sp>
        <p:nvSpPr>
          <p:cNvPr id="25611" name="TextBox 11">
            <a:extLst>
              <a:ext uri="{FF2B5EF4-FFF2-40B4-BE49-F238E27FC236}">
                <a16:creationId xmlns:a16="http://schemas.microsoft.com/office/drawing/2014/main" xmlns="" id="{25986D47-878C-45C8-813F-734C6EA4AC3A}"/>
              </a:ext>
            </a:extLst>
          </p:cNvPr>
          <p:cNvSpPr txBox="1">
            <a:spLocks noChangeArrowheads="1"/>
          </p:cNvSpPr>
          <p:nvPr/>
        </p:nvSpPr>
        <p:spPr bwMode="auto">
          <a:xfrm>
            <a:off x="4016375" y="3668713"/>
            <a:ext cx="152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a:t>1950s</a:t>
            </a:r>
          </a:p>
        </p:txBody>
      </p:sp>
      <p:sp>
        <p:nvSpPr>
          <p:cNvPr id="25612" name="TextBox 12">
            <a:extLst>
              <a:ext uri="{FF2B5EF4-FFF2-40B4-BE49-F238E27FC236}">
                <a16:creationId xmlns:a16="http://schemas.microsoft.com/office/drawing/2014/main" xmlns="" id="{F2B5BC17-1A03-438A-A3DA-891C980AC51B}"/>
              </a:ext>
            </a:extLst>
          </p:cNvPr>
          <p:cNvSpPr txBox="1">
            <a:spLocks noChangeArrowheads="1"/>
          </p:cNvSpPr>
          <p:nvPr/>
        </p:nvSpPr>
        <p:spPr bwMode="auto">
          <a:xfrm>
            <a:off x="4016375" y="4887913"/>
            <a:ext cx="152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a:t>1960s</a:t>
            </a:r>
          </a:p>
        </p:txBody>
      </p:sp>
      <p:sp>
        <p:nvSpPr>
          <p:cNvPr id="25613" name="TextBox 13">
            <a:extLst>
              <a:ext uri="{FF2B5EF4-FFF2-40B4-BE49-F238E27FC236}">
                <a16:creationId xmlns:a16="http://schemas.microsoft.com/office/drawing/2014/main" xmlns="" id="{D62AADFC-E751-4828-9173-02F44C9D74F5}"/>
              </a:ext>
            </a:extLst>
          </p:cNvPr>
          <p:cNvSpPr txBox="1">
            <a:spLocks noChangeArrowheads="1"/>
          </p:cNvSpPr>
          <p:nvPr/>
        </p:nvSpPr>
        <p:spPr bwMode="auto">
          <a:xfrm>
            <a:off x="4056063" y="6294438"/>
            <a:ext cx="152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a:t>1980s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E8EA0F-56BE-437A-81F5-4C32E0A2FA92}"/>
              </a:ext>
            </a:extLst>
          </p:cNvPr>
          <p:cNvSpPr>
            <a:spLocks noGrp="1"/>
          </p:cNvSpPr>
          <p:nvPr>
            <p:ph type="title"/>
          </p:nvPr>
        </p:nvSpPr>
        <p:spPr/>
        <p:txBody>
          <a:bodyPr/>
          <a:lstStyle/>
          <a:p>
            <a:pPr eaLnBrk="1" fontAlgn="auto" hangingPunct="1">
              <a:spcAft>
                <a:spcPts val="0"/>
              </a:spcAft>
              <a:defRPr/>
            </a:pPr>
            <a:endParaRPr lang="en-US"/>
          </a:p>
        </p:txBody>
      </p:sp>
      <p:pic>
        <p:nvPicPr>
          <p:cNvPr id="26627" name="Picture 2">
            <a:extLst>
              <a:ext uri="{FF2B5EF4-FFF2-40B4-BE49-F238E27FC236}">
                <a16:creationId xmlns:a16="http://schemas.microsoft.com/office/drawing/2014/main" xmlns="" id="{3CD0636B-F27F-438A-99EF-5088AAD3F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150" y="609600"/>
            <a:ext cx="4343400"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4D339DC-EE00-4706-8F31-D3323C33A4D9}"/>
              </a:ext>
            </a:extLst>
          </p:cNvPr>
          <p:cNvSpPr>
            <a:spLocks noGrp="1"/>
          </p:cNvSpPr>
          <p:nvPr>
            <p:ph type="title"/>
          </p:nvPr>
        </p:nvSpPr>
        <p:spPr/>
        <p:txBody>
          <a:bodyPr/>
          <a:lstStyle/>
          <a:p>
            <a:pPr eaLnBrk="1" fontAlgn="auto" hangingPunct="1">
              <a:spcAft>
                <a:spcPts val="0"/>
              </a:spcAft>
              <a:defRPr/>
            </a:pPr>
            <a:endParaRPr lang="en-US"/>
          </a:p>
        </p:txBody>
      </p:sp>
      <p:pic>
        <p:nvPicPr>
          <p:cNvPr id="27651" name="Picture 2">
            <a:extLst>
              <a:ext uri="{FF2B5EF4-FFF2-40B4-BE49-F238E27FC236}">
                <a16:creationId xmlns:a16="http://schemas.microsoft.com/office/drawing/2014/main" xmlns="" id="{5BC5172D-420D-4202-A48E-F416583DB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450215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93D966-C2E7-4984-AC06-ADA689BA2093}"/>
              </a:ext>
            </a:extLst>
          </p:cNvPr>
          <p:cNvSpPr>
            <a:spLocks noGrp="1"/>
          </p:cNvSpPr>
          <p:nvPr>
            <p:ph type="title"/>
          </p:nvPr>
        </p:nvSpPr>
        <p:spPr/>
        <p:txBody>
          <a:bodyPr/>
          <a:lstStyle/>
          <a:p>
            <a:pPr eaLnBrk="1" fontAlgn="auto" hangingPunct="1">
              <a:spcAft>
                <a:spcPts val="0"/>
              </a:spcAft>
              <a:defRPr/>
            </a:pPr>
            <a:endParaRPr lang="en-US"/>
          </a:p>
        </p:txBody>
      </p:sp>
      <p:pic>
        <p:nvPicPr>
          <p:cNvPr id="28675" name="Picture 2">
            <a:extLst>
              <a:ext uri="{FF2B5EF4-FFF2-40B4-BE49-F238E27FC236}">
                <a16:creationId xmlns:a16="http://schemas.microsoft.com/office/drawing/2014/main" xmlns="" id="{59E33D1C-EF1F-4E88-8B19-A3D73339D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27075"/>
            <a:ext cx="78327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EE6F75C-C902-4DCD-B5EE-98C454B77C0D}"/>
              </a:ext>
            </a:extLst>
          </p:cNvPr>
          <p:cNvSpPr>
            <a:spLocks noGrp="1"/>
          </p:cNvSpPr>
          <p:nvPr>
            <p:ph type="title"/>
          </p:nvPr>
        </p:nvSpPr>
        <p:spPr/>
        <p:txBody>
          <a:bodyPr/>
          <a:lstStyle/>
          <a:p>
            <a:pPr eaLnBrk="1" fontAlgn="auto" hangingPunct="1">
              <a:spcAft>
                <a:spcPts val="0"/>
              </a:spcAft>
              <a:defRPr/>
            </a:pPr>
            <a:endParaRPr lang="en-US"/>
          </a:p>
        </p:txBody>
      </p:sp>
      <p:pic>
        <p:nvPicPr>
          <p:cNvPr id="29699" name="Picture 2">
            <a:extLst>
              <a:ext uri="{FF2B5EF4-FFF2-40B4-BE49-F238E27FC236}">
                <a16:creationId xmlns:a16="http://schemas.microsoft.com/office/drawing/2014/main" xmlns="" id="{45218004-28B1-4EA4-962C-2740AC38F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77358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xmlns="" id="{47C9A8F6-02F5-494C-83BB-B50B7B8D9539}"/>
              </a:ext>
            </a:extLst>
          </p:cNvPr>
          <p:cNvSpPr txBox="1">
            <a:spLocks noChangeArrowheads="1"/>
          </p:cNvSpPr>
          <p:nvPr/>
        </p:nvSpPr>
        <p:spPr bwMode="auto">
          <a:xfrm>
            <a:off x="1219200" y="64008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en-US" altLang="en-US" sz="1800"/>
              <a:t>How long does it take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7659C-12F6-4C62-90A2-08EEE8F7E70B}"/>
              </a:ext>
            </a:extLst>
          </p:cNvPr>
          <p:cNvSpPr>
            <a:spLocks noGrp="1"/>
          </p:cNvSpPr>
          <p:nvPr>
            <p:ph type="title"/>
          </p:nvPr>
        </p:nvSpPr>
        <p:spPr/>
        <p:txBody>
          <a:bodyPr>
            <a:normAutofit/>
          </a:bodyPr>
          <a:lstStyle/>
          <a:p>
            <a:pPr>
              <a:defRPr/>
            </a:pPr>
            <a:r>
              <a:rPr lang="en-US" sz="3300" dirty="0"/>
              <a:t>Distance</a:t>
            </a:r>
          </a:p>
        </p:txBody>
      </p:sp>
      <p:sp>
        <p:nvSpPr>
          <p:cNvPr id="30723" name="Content Placeholder 2">
            <a:extLst>
              <a:ext uri="{FF2B5EF4-FFF2-40B4-BE49-F238E27FC236}">
                <a16:creationId xmlns:a16="http://schemas.microsoft.com/office/drawing/2014/main" xmlns="" id="{289C3E4F-5D84-46B1-A8BE-95641DC65D82}"/>
              </a:ext>
            </a:extLst>
          </p:cNvPr>
          <p:cNvSpPr>
            <a:spLocks noGrp="1"/>
          </p:cNvSpPr>
          <p:nvPr>
            <p:ph idx="1"/>
          </p:nvPr>
        </p:nvSpPr>
        <p:spPr>
          <a:xfrm>
            <a:off x="304800" y="1219200"/>
            <a:ext cx="7620000" cy="3714750"/>
          </a:xfrm>
        </p:spPr>
        <p:txBody>
          <a:bodyPr/>
          <a:lstStyle/>
          <a:p>
            <a:r>
              <a:rPr lang="en-US" altLang="en-US" sz="2400"/>
              <a:t>Distance and Connection</a:t>
            </a:r>
          </a:p>
          <a:p>
            <a:pPr lvl="2"/>
            <a:r>
              <a:rPr lang="en-US" altLang="en-US" sz="2400" b="1">
                <a:solidFill>
                  <a:srgbClr val="FF6600"/>
                </a:solidFill>
              </a:rPr>
              <a:t>Spatial interaction </a:t>
            </a:r>
            <a:r>
              <a:rPr lang="en-US" altLang="en-US" sz="2400"/>
              <a:t>refers to the contact, movement, and flow of things between locations – physical (through roads) or information (through radio or Internet) </a:t>
            </a:r>
          </a:p>
          <a:p>
            <a:pPr lvl="2"/>
            <a:r>
              <a:rPr lang="en-US" altLang="en-US" sz="2400"/>
              <a:t>The increasing </a:t>
            </a:r>
            <a:r>
              <a:rPr lang="en-US" altLang="en-US" sz="2400" i="1"/>
              <a:t>connection</a:t>
            </a:r>
            <a:r>
              <a:rPr lang="en-US" altLang="en-US" sz="2400"/>
              <a:t> between places is reflected in the growth of spatial interaction</a:t>
            </a:r>
          </a:p>
          <a:p>
            <a:pPr lvl="2"/>
            <a:r>
              <a:rPr lang="en-US" altLang="en-US" sz="2400"/>
              <a:t>The </a:t>
            </a:r>
            <a:r>
              <a:rPr lang="en-US" altLang="en-US" sz="2400" b="1">
                <a:solidFill>
                  <a:srgbClr val="FF6600"/>
                </a:solidFill>
              </a:rPr>
              <a:t>friction of distance</a:t>
            </a:r>
            <a:r>
              <a:rPr lang="en-US" altLang="en-US" sz="2400">
                <a:solidFill>
                  <a:srgbClr val="FF6600"/>
                </a:solidFill>
              </a:rPr>
              <a:t> </a:t>
            </a:r>
            <a:r>
              <a:rPr lang="en-US" altLang="en-US" sz="2400"/>
              <a:t>indicates that when things are farther apart, they tend to be less well connected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F14B66E932F40AB3F8A5DB6685070" ma:contentTypeVersion="9" ma:contentTypeDescription="Create a new document." ma:contentTypeScope="" ma:versionID="04088d8cf6b6bb99c00dbf24aae5a153">
  <xsd:schema xmlns:xsd="http://www.w3.org/2001/XMLSchema" xmlns:xs="http://www.w3.org/2001/XMLSchema" xmlns:p="http://schemas.microsoft.com/office/2006/metadata/properties" xmlns:ns2="9686ac13-4a0b-4102-bf29-5c622a5c461c" targetNamespace="http://schemas.microsoft.com/office/2006/metadata/properties" ma:root="true" ma:fieldsID="04ea5450a0d63b7e241b89d6ce1fd295" ns2:_="">
    <xsd:import namespace="9686ac13-4a0b-4102-bf29-5c622a5c4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6ac13-4a0b-4102-bf29-5c622a5c46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336B5C-FC06-47DF-B40D-8EAF4E5F3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6ac13-4a0b-4102-bf29-5c622a5c46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E30584-C719-4B0C-BA85-4A2B268B2F99}">
  <ds:schemaRefs>
    <ds:schemaRef ds:uri="http://www.w3.org/XML/1998/namespace"/>
    <ds:schemaRef ds:uri="http://purl.org/dc/dcmitype/"/>
    <ds:schemaRef ds:uri="http://schemas.microsoft.com/office/2006/metadata/properties"/>
    <ds:schemaRef ds:uri="http://schemas.microsoft.com/office/2006/documentManagement/types"/>
    <ds:schemaRef ds:uri="9686ac13-4a0b-4102-bf29-5c622a5c461c"/>
    <ds:schemaRef ds:uri="http://schemas.openxmlformats.org/package/2006/metadata/core-properti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298C442E-1690-45E8-A533-B17C6B0D8C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1957</TotalTime>
  <Words>660</Words>
  <Application>Microsoft Office PowerPoint</Application>
  <PresentationFormat>On-screen Show (4:3)</PresentationFormat>
  <Paragraphs>103</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Federo</vt:lpstr>
      <vt:lpstr>Questrial</vt:lpstr>
      <vt:lpstr>Times New Roman</vt:lpstr>
      <vt:lpstr>Adjacency</vt:lpstr>
      <vt:lpstr>Globalization  Unit 1</vt:lpstr>
      <vt:lpstr>Space-Time Compression, 1492–1962 </vt:lpstr>
      <vt:lpstr>Distance</vt:lpstr>
      <vt:lpstr>PowerPoint Presentation</vt:lpstr>
      <vt:lpstr>PowerPoint Presentation</vt:lpstr>
      <vt:lpstr>PowerPoint Presentation</vt:lpstr>
      <vt:lpstr>PowerPoint Presentation</vt:lpstr>
      <vt:lpstr>PowerPoint Presentation</vt:lpstr>
      <vt:lpstr>Distance</vt:lpstr>
      <vt:lpstr>Distance</vt:lpstr>
      <vt:lpstr>Distance Decay of Retail Stores</vt:lpstr>
      <vt:lpstr>Barriers to Diffusion</vt:lpstr>
      <vt:lpstr>Name that Diffusion </vt:lpstr>
      <vt:lpstr>Agenda, Jan. 17</vt:lpstr>
      <vt:lpstr>PowerPoint Presentation</vt:lpstr>
      <vt:lpstr>PowerPoint Presentation</vt:lpstr>
      <vt:lpstr>SPATIAL INTERACTION</vt:lpstr>
      <vt:lpstr>Globalization </vt:lpstr>
      <vt:lpstr>SPEED Approach </vt:lpstr>
      <vt:lpstr>Tic-Tac-Toe  Must create tic-tac-toe with middle article  </vt:lpstr>
    </vt:vector>
  </TitlesOfParts>
  <Company>DeKalb County School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Time Compression</dc:title>
  <dc:creator>Michael Berry</dc:creator>
  <cp:lastModifiedBy>Karen Ragazzo (Dunwoody High)</cp:lastModifiedBy>
  <cp:revision>47</cp:revision>
  <cp:lastPrinted>2016-08-15T11:12:14Z</cp:lastPrinted>
  <dcterms:created xsi:type="dcterms:W3CDTF">2013-01-11T21:08:32Z</dcterms:created>
  <dcterms:modified xsi:type="dcterms:W3CDTF">2019-08-16T13:04:01Z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0x010100DBCF14B66E932F40AB3F8A5DB6685070</vt:lpwstr>
  </property>
</Properties>
</file>