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0"/>
  </p:notesMasterIdLst>
  <p:sldIdLst>
    <p:sldId id="267" r:id="rId5"/>
    <p:sldId id="268" r:id="rId6"/>
    <p:sldId id="269" r:id="rId7"/>
    <p:sldId id="270" r:id="rId8"/>
    <p:sldId id="256" r:id="rId9"/>
    <p:sldId id="263" r:id="rId10"/>
    <p:sldId id="258" r:id="rId11"/>
    <p:sldId id="271" r:id="rId12"/>
    <p:sldId id="261" r:id="rId13"/>
    <p:sldId id="259" r:id="rId14"/>
    <p:sldId id="262" r:id="rId15"/>
    <p:sldId id="260" r:id="rId16"/>
    <p:sldId id="264" r:id="rId17"/>
    <p:sldId id="265" r:id="rId18"/>
    <p:sldId id="266"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interest.com/pin/18647724079279797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news.bbc.co.uk/2/hi/in_depth/629/629/6922293.s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1.staticflickr.com/5/4596/24556520177_d5a5b6d97a_o.p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hlinkClick r:id="rId3"/>
              </a:rPr>
              <a:t>https://www.pinterest.com/pin/186477240792797975/</a:t>
            </a:r>
            <a:endParaRPr lang="en-US" dirty="0"/>
          </a:p>
        </p:txBody>
      </p:sp>
    </p:spTree>
    <p:extLst>
      <p:ext uri="{BB962C8B-B14F-4D97-AF65-F5344CB8AC3E}">
        <p14:creationId xmlns:p14="http://schemas.microsoft.com/office/powerpoint/2010/main" val="1638062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http://news.bbc.co.uk/2/hi/in_depth/629/629/6922293.stm</a:t>
            </a:r>
            <a:endParaRPr lang="en-US" dirty="0"/>
          </a:p>
          <a:p>
            <a:endParaRPr lang="en-US" dirty="0"/>
          </a:p>
        </p:txBody>
      </p:sp>
    </p:spTree>
    <p:extLst>
      <p:ext uri="{BB962C8B-B14F-4D97-AF65-F5344CB8AC3E}">
        <p14:creationId xmlns:p14="http://schemas.microsoft.com/office/powerpoint/2010/main" val="872008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Source: http://carrieonadventures.com/inspiration/graphics/worldreligions-detailed.png Permission to use© 2013 by Carrie Osgood | CLO Communications Data sources are the United Nations Population Fund and the World Religion Database, both using 2010 figures. </a:t>
            </a:r>
          </a:p>
        </p:txBody>
      </p:sp>
    </p:spTree>
    <p:extLst>
      <p:ext uri="{BB962C8B-B14F-4D97-AF65-F5344CB8AC3E}">
        <p14:creationId xmlns:p14="http://schemas.microsoft.com/office/powerpoint/2010/main" val="2348034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 this is more impactful if you can zoom in to see border dates. </a:t>
            </a:r>
            <a:r>
              <a:rPr lang="en-US" sz="1100" u="sng" kern="1200" dirty="0">
                <a:solidFill>
                  <a:schemeClr val="tx1"/>
                </a:solidFill>
                <a:effectLst/>
                <a:latin typeface="+mn-lt"/>
                <a:ea typeface="+mn-ea"/>
                <a:cs typeface="+mn-cs"/>
                <a:hlinkClick r:id="rId3"/>
              </a:rPr>
              <a:t>https://c1.staticflickr.com/5/4596/24556520177_d5a5b6d97a_o.png</a:t>
            </a:r>
            <a:endParaRPr lang="en-US" dirty="0"/>
          </a:p>
        </p:txBody>
      </p:sp>
    </p:spTree>
    <p:extLst>
      <p:ext uri="{BB962C8B-B14F-4D97-AF65-F5344CB8AC3E}">
        <p14:creationId xmlns:p14="http://schemas.microsoft.com/office/powerpoint/2010/main" val="2287539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CIA world factbook picture</a:t>
            </a:r>
          </a:p>
          <a:p>
            <a:pPr lvl="0" rtl="0">
              <a:spcBef>
                <a:spcPts val="0"/>
              </a:spcBef>
              <a:buNone/>
            </a:pPr>
            <a:r>
              <a:rPr lang="en"/>
              <a:t>Answers: Adv: central location with many border countries so trade and banking could be beneficial, multiple cultural influences, languages</a:t>
            </a:r>
          </a:p>
          <a:p>
            <a:pPr lvl="0" rtl="0">
              <a:spcBef>
                <a:spcPts val="0"/>
              </a:spcBef>
              <a:buNone/>
            </a:pPr>
            <a:r>
              <a:rPr lang="en"/>
              <a:t>Disadvantages: lack of access to resources/ocean, flying out of country requires permission from surrounding countries, subject to surrounding country’s government, law, trade, etc., difficulty in staying neutral</a:t>
            </a:r>
          </a:p>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CIA world factbook picture</a:t>
            </a:r>
          </a:p>
          <a:p>
            <a:pPr lvl="0">
              <a:spcBef>
                <a:spcPts val="0"/>
              </a:spcBef>
              <a:buNone/>
            </a:pPr>
            <a:r>
              <a:rPr lang="en"/>
              <a:t>Answers: Adv: has many climates, access to water and various neighbors, </a:t>
            </a:r>
          </a:p>
          <a:p>
            <a:pPr lvl="0">
              <a:spcBef>
                <a:spcPts val="0"/>
              </a:spcBef>
              <a:buNone/>
            </a:pPr>
            <a:r>
              <a:rPr lang="en"/>
              <a:t>Disadvantages: hard to govern a variety of needs with the varied topography and climates, if different parts of country have different levels of development, etc.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CIA world factbook picture</a:t>
            </a:r>
          </a:p>
          <a:p>
            <a:pPr lvl="0" rtl="0">
              <a:spcBef>
                <a:spcPts val="0"/>
              </a:spcBef>
              <a:buNone/>
            </a:pPr>
            <a:r>
              <a:rPr lang="en"/>
              <a:t>Answers: Adv: Lesotho can get aid from surrounding country especially if more developed </a:t>
            </a:r>
          </a:p>
          <a:p>
            <a:pPr lvl="0" rtl="0">
              <a:spcBef>
                <a:spcPts val="0"/>
              </a:spcBef>
              <a:buNone/>
            </a:pPr>
            <a:r>
              <a:rPr lang="en"/>
              <a:t>Disadvantages: lack of access to resources, flying out of country requires permission from surrounding country, subject to surrounding country’s government, law, trade, etc.</a:t>
            </a:r>
          </a:p>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CIA world factbook picture</a:t>
            </a:r>
          </a:p>
          <a:p>
            <a:pPr lvl="0">
              <a:spcBef>
                <a:spcPts val="0"/>
              </a:spcBef>
              <a:buNone/>
            </a:pPr>
            <a:r>
              <a:rPr lang="en"/>
              <a:t>Answers: Adv: trade opportunities, access to water and various neighbors, </a:t>
            </a:r>
          </a:p>
          <a:p>
            <a:pPr lvl="0">
              <a:spcBef>
                <a:spcPts val="0"/>
              </a:spcBef>
              <a:buNone/>
            </a:pPr>
            <a:r>
              <a:rPr lang="en"/>
              <a:t>Disadvantages: hard to govern a variety of needs with the varied topography and climates, if different parts of country have different levels of development, hard to communicate and travel throughout islands, etc. </a:t>
            </a:r>
          </a:p>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CIA world factbook picture</a:t>
            </a:r>
          </a:p>
          <a:p>
            <a:pPr lvl="0" rtl="0">
              <a:spcBef>
                <a:spcPts val="0"/>
              </a:spcBef>
              <a:buNone/>
            </a:pPr>
            <a:r>
              <a:rPr lang="en"/>
              <a:t>Answers: Adv: able to flourish in trading routes, connects Europe and Asia, Cultural and technological diffusion/benefits from access to two continents, access to water </a:t>
            </a:r>
          </a:p>
          <a:p>
            <a:pPr lvl="0" rtl="0">
              <a:spcBef>
                <a:spcPts val="0"/>
              </a:spcBef>
              <a:buNone/>
            </a:pPr>
            <a:r>
              <a:rPr lang="en"/>
              <a:t>Disadvantages: if trade routes shift or change, strategic location so could be subject to more conflict, area disconnected across water</a:t>
            </a:r>
          </a:p>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CIA world factbook picture</a:t>
            </a:r>
          </a:p>
          <a:p>
            <a:pPr lvl="0" rtl="0">
              <a:spcBef>
                <a:spcPts val="0"/>
              </a:spcBef>
              <a:buNone/>
            </a:pPr>
            <a:r>
              <a:rPr lang="en"/>
              <a:t>Answers: Adv: trade opportunities, access to water and various neighbors, lots of land, possibly people, resources</a:t>
            </a:r>
          </a:p>
          <a:p>
            <a:pPr lvl="0" rtl="0">
              <a:spcBef>
                <a:spcPts val="0"/>
              </a:spcBef>
              <a:buNone/>
            </a:pPr>
            <a:r>
              <a:rPr lang="en"/>
              <a:t>Disadvantages: hard to govern a variety of needs with the varied topography and climates, if different parts of country have different levels of development, hard to communicate and travel throughout large area, the most area the more difficult to control, etc. </a:t>
            </a:r>
          </a:p>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Radcliffe_Line"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681AB-C4E6-46D9-A8BF-A13C9A20FA17}"/>
              </a:ext>
            </a:extLst>
          </p:cNvPr>
          <p:cNvSpPr>
            <a:spLocks noGrp="1"/>
          </p:cNvSpPr>
          <p:nvPr>
            <p:ph type="ctrTitle"/>
          </p:nvPr>
        </p:nvSpPr>
        <p:spPr/>
        <p:txBody>
          <a:bodyPr/>
          <a:lstStyle/>
          <a:p>
            <a:r>
              <a:rPr lang="en-US" dirty="0"/>
              <a:t>World Geography</a:t>
            </a:r>
          </a:p>
        </p:txBody>
      </p:sp>
      <p:sp>
        <p:nvSpPr>
          <p:cNvPr id="3" name="Subtitle 2">
            <a:extLst>
              <a:ext uri="{FF2B5EF4-FFF2-40B4-BE49-F238E27FC236}">
                <a16:creationId xmlns:a16="http://schemas.microsoft.com/office/drawing/2014/main" id="{B184EE3B-FDBD-4AFE-B979-3C5A9285BA3D}"/>
              </a:ext>
            </a:extLst>
          </p:cNvPr>
          <p:cNvSpPr>
            <a:spLocks noGrp="1"/>
          </p:cNvSpPr>
          <p:nvPr>
            <p:ph type="subTitle" idx="1"/>
          </p:nvPr>
        </p:nvSpPr>
        <p:spPr/>
        <p:txBody>
          <a:bodyPr/>
          <a:lstStyle/>
          <a:p>
            <a:r>
              <a:rPr lang="en-US" dirty="0"/>
              <a:t>Unit 4 </a:t>
            </a:r>
            <a:r>
              <a:rPr lang="en-US"/>
              <a:t>Political Geography</a:t>
            </a:r>
          </a:p>
          <a:p>
            <a:r>
              <a:rPr lang="en-US"/>
              <a:t>Source </a:t>
            </a:r>
            <a:r>
              <a:rPr lang="en-US" dirty="0"/>
              <a:t>Set </a:t>
            </a:r>
          </a:p>
        </p:txBody>
      </p:sp>
    </p:spTree>
    <p:extLst>
      <p:ext uri="{BB962C8B-B14F-4D97-AF65-F5344CB8AC3E}">
        <p14:creationId xmlns:p14="http://schemas.microsoft.com/office/powerpoint/2010/main" val="2486745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387175"/>
            <a:ext cx="2865300" cy="630600"/>
          </a:xfrm>
          <a:prstGeom prst="rect">
            <a:avLst/>
          </a:prstGeom>
        </p:spPr>
        <p:txBody>
          <a:bodyPr lIns="91425" tIns="91425" rIns="91425" bIns="91425" anchor="t" anchorCtr="0">
            <a:noAutofit/>
          </a:bodyPr>
          <a:lstStyle/>
          <a:p>
            <a:pPr lvl="0">
              <a:spcBef>
                <a:spcPts val="0"/>
              </a:spcBef>
              <a:buNone/>
            </a:pPr>
            <a:r>
              <a:rPr lang="en" sz="3600"/>
              <a:t>Fragmented</a:t>
            </a:r>
          </a:p>
        </p:txBody>
      </p:sp>
      <p:sp>
        <p:nvSpPr>
          <p:cNvPr id="77" name="Shape 77"/>
          <p:cNvSpPr txBox="1">
            <a:spLocks noGrp="1"/>
          </p:cNvSpPr>
          <p:nvPr>
            <p:ph type="subTitle" idx="4294967295"/>
          </p:nvPr>
        </p:nvSpPr>
        <p:spPr>
          <a:xfrm>
            <a:off x="311700" y="3399950"/>
            <a:ext cx="3150000" cy="630600"/>
          </a:xfrm>
          <a:prstGeom prst="rect">
            <a:avLst/>
          </a:prstGeom>
        </p:spPr>
        <p:txBody>
          <a:bodyPr lIns="91425" tIns="91425" rIns="91425" bIns="91425" anchor="t" anchorCtr="0">
            <a:noAutofit/>
          </a:bodyPr>
          <a:lstStyle/>
          <a:p>
            <a:pPr lvl="0">
              <a:spcBef>
                <a:spcPts val="0"/>
              </a:spcBef>
              <a:buNone/>
            </a:pPr>
            <a:r>
              <a:rPr lang="en" sz="2400" dirty="0"/>
              <a:t>Example: Indonesia</a:t>
            </a:r>
          </a:p>
        </p:txBody>
      </p:sp>
      <p:pic>
        <p:nvPicPr>
          <p:cNvPr id="78" name="Shape 78" descr="Indonesia-CIA_WFB_Map.png"/>
          <p:cNvPicPr preferRelativeResize="0"/>
          <p:nvPr/>
        </p:nvPicPr>
        <p:blipFill>
          <a:blip r:embed="rId3">
            <a:alphaModFix/>
          </a:blip>
          <a:stretch>
            <a:fillRect/>
          </a:stretch>
        </p:blipFill>
        <p:spPr>
          <a:xfrm>
            <a:off x="2998750" y="236362"/>
            <a:ext cx="6038850" cy="307657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227750"/>
            <a:ext cx="3969900" cy="854100"/>
          </a:xfrm>
          <a:prstGeom prst="rect">
            <a:avLst/>
          </a:prstGeom>
        </p:spPr>
        <p:txBody>
          <a:bodyPr lIns="91425" tIns="91425" rIns="91425" bIns="91425" anchor="t" anchorCtr="0">
            <a:noAutofit/>
          </a:bodyPr>
          <a:lstStyle/>
          <a:p>
            <a:pPr lvl="0" rtl="0">
              <a:spcBef>
                <a:spcPts val="0"/>
              </a:spcBef>
              <a:buNone/>
            </a:pPr>
            <a:r>
              <a:rPr lang="en" sz="3600"/>
              <a:t>Relative location:  connecting trade routes/continents</a:t>
            </a:r>
          </a:p>
        </p:txBody>
      </p:sp>
      <p:sp>
        <p:nvSpPr>
          <p:cNvPr id="99" name="Shape 99"/>
          <p:cNvSpPr txBox="1">
            <a:spLocks noGrp="1"/>
          </p:cNvSpPr>
          <p:nvPr>
            <p:ph type="subTitle" idx="4294967295"/>
          </p:nvPr>
        </p:nvSpPr>
        <p:spPr>
          <a:xfrm>
            <a:off x="311700" y="3399950"/>
            <a:ext cx="3150000" cy="630600"/>
          </a:xfrm>
          <a:prstGeom prst="rect">
            <a:avLst/>
          </a:prstGeom>
        </p:spPr>
        <p:txBody>
          <a:bodyPr lIns="91425" tIns="91425" rIns="91425" bIns="91425" anchor="t" anchorCtr="0">
            <a:noAutofit/>
          </a:bodyPr>
          <a:lstStyle/>
          <a:p>
            <a:pPr lvl="0" rtl="0">
              <a:spcBef>
                <a:spcPts val="0"/>
              </a:spcBef>
              <a:buNone/>
            </a:pPr>
            <a:r>
              <a:rPr lang="en" sz="2400"/>
              <a:t>Example: Turkey</a:t>
            </a:r>
          </a:p>
        </p:txBody>
      </p:sp>
      <p:pic>
        <p:nvPicPr>
          <p:cNvPr id="100" name="Shape 100" descr="File:Turkey-CIA WFB Map.png - Wikimedia Commons"/>
          <p:cNvPicPr preferRelativeResize="0"/>
          <p:nvPr/>
        </p:nvPicPr>
        <p:blipFill>
          <a:blip r:embed="rId3">
            <a:alphaModFix/>
          </a:blip>
          <a:stretch>
            <a:fillRect/>
          </a:stretch>
        </p:blipFill>
        <p:spPr>
          <a:xfrm>
            <a:off x="3545775" y="2054125"/>
            <a:ext cx="5377499" cy="2748122"/>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87175"/>
            <a:ext cx="2865300" cy="630600"/>
          </a:xfrm>
          <a:prstGeom prst="rect">
            <a:avLst/>
          </a:prstGeom>
        </p:spPr>
        <p:txBody>
          <a:bodyPr lIns="91425" tIns="91425" rIns="91425" bIns="91425" anchor="t" anchorCtr="0">
            <a:noAutofit/>
          </a:bodyPr>
          <a:lstStyle/>
          <a:p>
            <a:pPr lvl="0" rtl="0">
              <a:spcBef>
                <a:spcPts val="0"/>
              </a:spcBef>
              <a:buNone/>
            </a:pPr>
            <a:r>
              <a:rPr lang="en" sz="3600"/>
              <a:t>Large land area</a:t>
            </a:r>
          </a:p>
        </p:txBody>
      </p:sp>
      <p:sp>
        <p:nvSpPr>
          <p:cNvPr id="84" name="Shape 84"/>
          <p:cNvSpPr txBox="1">
            <a:spLocks noGrp="1"/>
          </p:cNvSpPr>
          <p:nvPr>
            <p:ph type="subTitle" idx="4294967295"/>
          </p:nvPr>
        </p:nvSpPr>
        <p:spPr>
          <a:xfrm>
            <a:off x="4008325" y="3422725"/>
            <a:ext cx="4418400" cy="630600"/>
          </a:xfrm>
          <a:prstGeom prst="rect">
            <a:avLst/>
          </a:prstGeom>
        </p:spPr>
        <p:txBody>
          <a:bodyPr lIns="91425" tIns="91425" rIns="91425" bIns="91425" anchor="t" anchorCtr="0">
            <a:noAutofit/>
          </a:bodyPr>
          <a:lstStyle/>
          <a:p>
            <a:pPr lvl="0" rtl="0">
              <a:spcBef>
                <a:spcPts val="0"/>
              </a:spcBef>
              <a:buNone/>
            </a:pPr>
            <a:r>
              <a:rPr lang="en" sz="2400"/>
              <a:t>Example: Russia, Canada </a:t>
            </a:r>
          </a:p>
        </p:txBody>
      </p:sp>
      <p:pic>
        <p:nvPicPr>
          <p:cNvPr id="85" name="Shape 85" descr="File:Russia-CIA WFB Map.png - Wikimedia Commons"/>
          <p:cNvPicPr preferRelativeResize="0"/>
          <p:nvPr/>
        </p:nvPicPr>
        <p:blipFill rotWithShape="1">
          <a:blip r:embed="rId3">
            <a:alphaModFix/>
          </a:blip>
          <a:srcRect/>
          <a:stretch/>
        </p:blipFill>
        <p:spPr>
          <a:xfrm>
            <a:off x="3010125" y="122487"/>
            <a:ext cx="6038850" cy="3076575"/>
          </a:xfrm>
          <a:prstGeom prst="rect">
            <a:avLst/>
          </a:prstGeom>
          <a:noFill/>
          <a:ln>
            <a:noFill/>
          </a:ln>
        </p:spPr>
      </p:pic>
      <p:pic>
        <p:nvPicPr>
          <p:cNvPr id="86" name="Shape 86" descr="File:Canada-CIA WFB Map.png - Wikimedia Commons"/>
          <p:cNvPicPr preferRelativeResize="0"/>
          <p:nvPr/>
        </p:nvPicPr>
        <p:blipFill>
          <a:blip r:embed="rId4">
            <a:alphaModFix/>
          </a:blip>
          <a:stretch>
            <a:fillRect/>
          </a:stretch>
        </p:blipFill>
        <p:spPr>
          <a:xfrm>
            <a:off x="95425" y="3271762"/>
            <a:ext cx="3198553" cy="1639637"/>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DB426-08F8-47EA-9823-6499BEF6668B}"/>
              </a:ext>
            </a:extLst>
          </p:cNvPr>
          <p:cNvSpPr>
            <a:spLocks noGrp="1"/>
          </p:cNvSpPr>
          <p:nvPr>
            <p:ph type="title"/>
          </p:nvPr>
        </p:nvSpPr>
        <p:spPr>
          <a:xfrm>
            <a:off x="311700" y="445025"/>
            <a:ext cx="3881681" cy="572700"/>
          </a:xfrm>
        </p:spPr>
        <p:txBody>
          <a:bodyPr/>
          <a:lstStyle/>
          <a:p>
            <a:r>
              <a:rPr lang="en-US" sz="1200" dirty="0"/>
              <a:t>The Radcliffe Line was the boundary demarcation line between the Indian and Pakistani portions of the Punjab and Bengal provinces of British India. </a:t>
            </a:r>
            <a:br>
              <a:rPr lang="en-US" sz="1200" dirty="0"/>
            </a:br>
            <a:r>
              <a:rPr lang="en-US" sz="1200" dirty="0"/>
              <a:t/>
            </a:r>
            <a:br>
              <a:rPr lang="en-US" sz="1200" dirty="0"/>
            </a:br>
            <a:r>
              <a:rPr lang="en-US" sz="1200" dirty="0"/>
              <a:t>The demarcation line was published on 17 August 1947 upon the Partition of India. Today its western side still serves as the Indo-Pakistani border and the eastern side serves as the India-Bangladesh border.</a:t>
            </a:r>
          </a:p>
        </p:txBody>
      </p:sp>
      <p:pic>
        <p:nvPicPr>
          <p:cNvPr id="1026" name="Picture 2" descr="Image result for maps India, Pakistan, and Bangladesh">
            <a:extLst>
              <a:ext uri="{FF2B5EF4-FFF2-40B4-BE49-F238E27FC236}">
                <a16:creationId xmlns:a16="http://schemas.microsoft.com/office/drawing/2014/main" id="{C9F78B21-9F94-45F3-A22B-D5CFCA467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944" y="0"/>
            <a:ext cx="5088975" cy="50126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4C18EDC-C542-48D7-93D6-4B25B0ABFF8A}"/>
              </a:ext>
            </a:extLst>
          </p:cNvPr>
          <p:cNvSpPr/>
          <p:nvPr/>
        </p:nvSpPr>
        <p:spPr>
          <a:xfrm>
            <a:off x="311700" y="4698475"/>
            <a:ext cx="3549370" cy="307777"/>
          </a:xfrm>
          <a:prstGeom prst="rect">
            <a:avLst/>
          </a:prstGeom>
        </p:spPr>
        <p:txBody>
          <a:bodyPr wrap="none">
            <a:spAutoFit/>
          </a:bodyPr>
          <a:lstStyle/>
          <a:p>
            <a:r>
              <a:rPr lang="en-US" dirty="0">
                <a:hlinkClick r:id="rId3"/>
              </a:rPr>
              <a:t>https://en.wikipedia.org/wiki/Radcliffe_Line</a:t>
            </a:r>
            <a:endParaRPr lang="en-US" dirty="0"/>
          </a:p>
        </p:txBody>
      </p:sp>
    </p:spTree>
    <p:extLst>
      <p:ext uri="{BB962C8B-B14F-4D97-AF65-F5344CB8AC3E}">
        <p14:creationId xmlns:p14="http://schemas.microsoft.com/office/powerpoint/2010/main" val="1562078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aps India, Pakistan, and Bangladesh prior to Great Britain">
            <a:extLst>
              <a:ext uri="{FF2B5EF4-FFF2-40B4-BE49-F238E27FC236}">
                <a16:creationId xmlns:a16="http://schemas.microsoft.com/office/drawing/2014/main" id="{2E4DB734-3030-496E-9367-4C9507CEC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079706" cy="43305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D0BDBC3-2AFA-4E76-9907-AF34F74353D5}"/>
              </a:ext>
            </a:extLst>
          </p:cNvPr>
          <p:cNvSpPr/>
          <p:nvPr/>
        </p:nvSpPr>
        <p:spPr>
          <a:xfrm>
            <a:off x="-50006" y="4297114"/>
            <a:ext cx="9258300" cy="877163"/>
          </a:xfrm>
          <a:prstGeom prst="rect">
            <a:avLst/>
          </a:prstGeom>
        </p:spPr>
        <p:txBody>
          <a:bodyPr wrap="square">
            <a:spAutoFit/>
          </a:bodyPr>
          <a:lstStyle/>
          <a:p>
            <a:r>
              <a:rPr lang="en-US" sz="850" b="1" dirty="0">
                <a:solidFill>
                  <a:schemeClr val="tx1"/>
                </a:solidFill>
                <a:latin typeface="Verdana" panose="020B0604030504040204" pitchFamily="34" charset="0"/>
              </a:rPr>
              <a:t>1.</a:t>
            </a:r>
            <a:r>
              <a:rPr lang="en-US" sz="850" dirty="0">
                <a:solidFill>
                  <a:schemeClr val="tx1"/>
                </a:solidFill>
                <a:latin typeface="Verdana" panose="020B0604030504040204" pitchFamily="34" charset="0"/>
              </a:rPr>
              <a:t> Dominion of </a:t>
            </a:r>
            <a:r>
              <a:rPr lang="en-US" sz="850" b="1" dirty="0">
                <a:solidFill>
                  <a:schemeClr val="tx1"/>
                </a:solidFill>
                <a:latin typeface="Verdana" panose="020B0604030504040204" pitchFamily="34" charset="0"/>
              </a:rPr>
              <a:t>Pakistan</a:t>
            </a:r>
            <a:r>
              <a:rPr lang="en-US" sz="850" dirty="0">
                <a:solidFill>
                  <a:schemeClr val="tx1"/>
                </a:solidFill>
                <a:latin typeface="Verdana" panose="020B0604030504040204" pitchFamily="34" charset="0"/>
              </a:rPr>
              <a:t> created on 14 August 1947. Became world's first Islamic Republic in 1956. New city of Islamabad replaced Karachi as capital in the mid 60s</a:t>
            </a:r>
          </a:p>
          <a:p>
            <a:r>
              <a:rPr lang="en-US" sz="850" b="1" dirty="0">
                <a:solidFill>
                  <a:schemeClr val="tx1"/>
                </a:solidFill>
                <a:latin typeface="Verdana" panose="020B0604030504040204" pitchFamily="34" charset="0"/>
              </a:rPr>
              <a:t>2. </a:t>
            </a:r>
            <a:r>
              <a:rPr lang="en-US" sz="850" dirty="0">
                <a:solidFill>
                  <a:schemeClr val="tx1"/>
                </a:solidFill>
                <a:latin typeface="Verdana" panose="020B0604030504040204" pitchFamily="34" charset="0"/>
              </a:rPr>
              <a:t>British </a:t>
            </a:r>
            <a:r>
              <a:rPr lang="en-US" sz="850" b="1" dirty="0">
                <a:solidFill>
                  <a:schemeClr val="tx1"/>
                </a:solidFill>
                <a:latin typeface="Verdana" panose="020B0604030504040204" pitchFamily="34" charset="0"/>
              </a:rPr>
              <a:t>India</a:t>
            </a:r>
            <a:r>
              <a:rPr lang="en-US" sz="850" dirty="0">
                <a:solidFill>
                  <a:schemeClr val="tx1"/>
                </a:solidFill>
                <a:latin typeface="Verdana" panose="020B0604030504040204" pitchFamily="34" charset="0"/>
              </a:rPr>
              <a:t> was made up of provinces, princely states and state agencies. An independent Union of India was created on 15 August 1947 and renamed the Republic of India in 1950</a:t>
            </a:r>
          </a:p>
          <a:p>
            <a:r>
              <a:rPr lang="en-US" sz="850" b="1" dirty="0">
                <a:solidFill>
                  <a:schemeClr val="tx1"/>
                </a:solidFill>
                <a:latin typeface="Verdana" panose="020B0604030504040204" pitchFamily="34" charset="0"/>
              </a:rPr>
              <a:t>3. Punjab</a:t>
            </a:r>
            <a:r>
              <a:rPr lang="en-US" sz="850" dirty="0">
                <a:solidFill>
                  <a:schemeClr val="tx1"/>
                </a:solidFill>
                <a:latin typeface="Verdana" panose="020B0604030504040204" pitchFamily="34" charset="0"/>
              </a:rPr>
              <a:t> was split in two. Majority Muslim western part became Pakistan's Punjab province; majority Sikh and Hindu eastern part became India's Punjab state</a:t>
            </a:r>
          </a:p>
          <a:p>
            <a:r>
              <a:rPr lang="en-US" sz="850" b="1" dirty="0">
                <a:solidFill>
                  <a:schemeClr val="tx1"/>
                </a:solidFill>
                <a:latin typeface="Verdana" panose="020B0604030504040204" pitchFamily="34" charset="0"/>
              </a:rPr>
              <a:t>4.</a:t>
            </a:r>
            <a:r>
              <a:rPr lang="en-US" sz="850" dirty="0">
                <a:solidFill>
                  <a:schemeClr val="tx1"/>
                </a:solidFill>
                <a:latin typeface="Verdana" panose="020B0604030504040204" pitchFamily="34" charset="0"/>
              </a:rPr>
              <a:t> </a:t>
            </a:r>
            <a:r>
              <a:rPr lang="en-US" sz="850" b="1" dirty="0">
                <a:solidFill>
                  <a:schemeClr val="tx1"/>
                </a:solidFill>
                <a:latin typeface="Verdana" panose="020B0604030504040204" pitchFamily="34" charset="0"/>
              </a:rPr>
              <a:t>Bengal</a:t>
            </a:r>
            <a:r>
              <a:rPr lang="en-US" sz="850" dirty="0">
                <a:solidFill>
                  <a:schemeClr val="tx1"/>
                </a:solidFill>
                <a:latin typeface="Verdana" panose="020B0604030504040204" pitchFamily="34" charset="0"/>
              </a:rPr>
              <a:t> divided into Indian state of West Bengal and East Pakistan, which became East Bengal in 1956 and Bangladesh achieved independence after a civil war in 1971</a:t>
            </a:r>
          </a:p>
        </p:txBody>
      </p:sp>
    </p:spTree>
    <p:extLst>
      <p:ext uri="{BB962C8B-B14F-4D97-AF65-F5344CB8AC3E}">
        <p14:creationId xmlns:p14="http://schemas.microsoft.com/office/powerpoint/2010/main" val="1123281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DCD48-D8C8-4492-91F3-8AD2D85B1172}"/>
              </a:ext>
            </a:extLst>
          </p:cNvPr>
          <p:cNvSpPr>
            <a:spLocks noGrp="1"/>
          </p:cNvSpPr>
          <p:nvPr>
            <p:ph type="title"/>
          </p:nvPr>
        </p:nvSpPr>
        <p:spPr>
          <a:xfrm>
            <a:off x="311700" y="-127675"/>
            <a:ext cx="8520600" cy="572700"/>
          </a:xfrm>
        </p:spPr>
        <p:txBody>
          <a:bodyPr/>
          <a:lstStyle/>
          <a:p>
            <a:r>
              <a:rPr lang="en-US" dirty="0"/>
              <a:t>World Religions 2013</a:t>
            </a:r>
          </a:p>
        </p:txBody>
      </p:sp>
      <p:pic>
        <p:nvPicPr>
          <p:cNvPr id="3" name="Picture 2">
            <a:extLst>
              <a:ext uri="{FF2B5EF4-FFF2-40B4-BE49-F238E27FC236}">
                <a16:creationId xmlns:a16="http://schemas.microsoft.com/office/drawing/2014/main" id="{86F34BDA-C153-4A03-8463-B95364A93C0F}"/>
              </a:ext>
            </a:extLst>
          </p:cNvPr>
          <p:cNvPicPr>
            <a:picLocks noChangeAspect="1"/>
          </p:cNvPicPr>
          <p:nvPr/>
        </p:nvPicPr>
        <p:blipFill>
          <a:blip r:embed="rId3"/>
          <a:stretch>
            <a:fillRect/>
          </a:stretch>
        </p:blipFill>
        <p:spPr>
          <a:xfrm>
            <a:off x="354722" y="445025"/>
            <a:ext cx="8434556" cy="4644070"/>
          </a:xfrm>
          <a:prstGeom prst="rect">
            <a:avLst/>
          </a:prstGeom>
        </p:spPr>
      </p:pic>
    </p:spTree>
    <p:extLst>
      <p:ext uri="{BB962C8B-B14F-4D97-AF65-F5344CB8AC3E}">
        <p14:creationId xmlns:p14="http://schemas.microsoft.com/office/powerpoint/2010/main" val="549049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BD7AB6-4459-4557-9233-F5852862BCF7}"/>
              </a:ext>
            </a:extLst>
          </p:cNvPr>
          <p:cNvSpPr>
            <a:spLocks noGrp="1"/>
          </p:cNvSpPr>
          <p:nvPr>
            <p:ph type="body" idx="1"/>
          </p:nvPr>
        </p:nvSpPr>
        <p:spPr>
          <a:xfrm>
            <a:off x="247406" y="2708956"/>
            <a:ext cx="4974675" cy="605100"/>
          </a:xfrm>
        </p:spPr>
        <p:txBody>
          <a:bodyPr/>
          <a:lstStyle/>
          <a:p>
            <a:r>
              <a:rPr lang="en-US" b="1" dirty="0"/>
              <a:t>A Geographical Trap: Landlocked Developing Countries</a:t>
            </a:r>
          </a:p>
          <a:p>
            <a:r>
              <a:rPr lang="en-US" dirty="0"/>
              <a:t>Geographical location also determine economic development. This infographic shows disadvantages of landlocked countries.</a:t>
            </a:r>
          </a:p>
          <a:p>
            <a:endParaRPr lang="en-US" dirty="0"/>
          </a:p>
        </p:txBody>
      </p:sp>
      <p:pic>
        <p:nvPicPr>
          <p:cNvPr id="1026" name="Picture 2" descr="Image result for political geography infographics">
            <a:extLst>
              <a:ext uri="{FF2B5EF4-FFF2-40B4-BE49-F238E27FC236}">
                <a16:creationId xmlns:a16="http://schemas.microsoft.com/office/drawing/2014/main" id="{ABA2E8A2-BEE4-4001-BF6C-D25A4F057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344" y="0"/>
            <a:ext cx="36385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683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B41ED4-DDFE-4D00-84E3-4C0A22E963B2}"/>
              </a:ext>
            </a:extLst>
          </p:cNvPr>
          <p:cNvPicPr>
            <a:picLocks noChangeAspect="1"/>
          </p:cNvPicPr>
          <p:nvPr/>
        </p:nvPicPr>
        <p:blipFill>
          <a:blip r:embed="rId3"/>
          <a:stretch>
            <a:fillRect/>
          </a:stretch>
        </p:blipFill>
        <p:spPr>
          <a:xfrm>
            <a:off x="1806305" y="0"/>
            <a:ext cx="7337695" cy="5143500"/>
          </a:xfrm>
          <a:prstGeom prst="rect">
            <a:avLst/>
          </a:prstGeom>
        </p:spPr>
      </p:pic>
    </p:spTree>
    <p:extLst>
      <p:ext uri="{BB962C8B-B14F-4D97-AF65-F5344CB8AC3E}">
        <p14:creationId xmlns:p14="http://schemas.microsoft.com/office/powerpoint/2010/main" val="243241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9349D3-AA57-472F-B165-713A3E83ED60}"/>
              </a:ext>
            </a:extLst>
          </p:cNvPr>
          <p:cNvSpPr>
            <a:spLocks noGrp="1"/>
          </p:cNvSpPr>
          <p:nvPr>
            <p:ph type="body" idx="1"/>
          </p:nvPr>
        </p:nvSpPr>
        <p:spPr/>
        <p:txBody>
          <a:bodyPr/>
          <a:lstStyle/>
          <a:p>
            <a:endParaRPr lang="en-US"/>
          </a:p>
        </p:txBody>
      </p:sp>
      <p:pic>
        <p:nvPicPr>
          <p:cNvPr id="3" name="Picture 2">
            <a:extLst>
              <a:ext uri="{FF2B5EF4-FFF2-40B4-BE49-F238E27FC236}">
                <a16:creationId xmlns:a16="http://schemas.microsoft.com/office/drawing/2014/main" id="{E2E0C5B3-E1D7-46F4-A505-62E23A8E71DE}"/>
              </a:ext>
            </a:extLst>
          </p:cNvPr>
          <p:cNvPicPr>
            <a:picLocks noChangeAspect="1"/>
          </p:cNvPicPr>
          <p:nvPr/>
        </p:nvPicPr>
        <p:blipFill>
          <a:blip r:embed="rId2"/>
          <a:stretch>
            <a:fillRect/>
          </a:stretch>
        </p:blipFill>
        <p:spPr>
          <a:xfrm>
            <a:off x="0" y="0"/>
            <a:ext cx="9144000" cy="4517327"/>
          </a:xfrm>
          <a:prstGeom prst="rect">
            <a:avLst/>
          </a:prstGeom>
        </p:spPr>
      </p:pic>
    </p:spTree>
    <p:extLst>
      <p:ext uri="{BB962C8B-B14F-4D97-AF65-F5344CB8AC3E}">
        <p14:creationId xmlns:p14="http://schemas.microsoft.com/office/powerpoint/2010/main" val="853995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US" dirty="0"/>
              <a:t>Examples of </a:t>
            </a:r>
            <a:r>
              <a:rPr lang="en" dirty="0"/>
              <a:t>size, shape, and relative location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387175"/>
            <a:ext cx="2865300" cy="630600"/>
          </a:xfrm>
          <a:prstGeom prst="rect">
            <a:avLst/>
          </a:prstGeom>
        </p:spPr>
        <p:txBody>
          <a:bodyPr lIns="91425" tIns="91425" rIns="91425" bIns="91425" anchor="t" anchorCtr="0">
            <a:noAutofit/>
          </a:bodyPr>
          <a:lstStyle/>
          <a:p>
            <a:pPr lvl="0" rtl="0">
              <a:spcBef>
                <a:spcPts val="0"/>
              </a:spcBef>
              <a:buNone/>
            </a:pPr>
            <a:r>
              <a:rPr lang="en" sz="3600"/>
              <a:t>Compact and landlocked</a:t>
            </a:r>
          </a:p>
        </p:txBody>
      </p:sp>
      <p:sp>
        <p:nvSpPr>
          <p:cNvPr id="106" name="Shape 106"/>
          <p:cNvSpPr txBox="1">
            <a:spLocks noGrp="1"/>
          </p:cNvSpPr>
          <p:nvPr>
            <p:ph type="subTitle" idx="4294967295"/>
          </p:nvPr>
        </p:nvSpPr>
        <p:spPr>
          <a:xfrm>
            <a:off x="311700" y="3399950"/>
            <a:ext cx="3150000" cy="630600"/>
          </a:xfrm>
          <a:prstGeom prst="rect">
            <a:avLst/>
          </a:prstGeom>
        </p:spPr>
        <p:txBody>
          <a:bodyPr lIns="91425" tIns="91425" rIns="91425" bIns="91425" anchor="t" anchorCtr="0">
            <a:noAutofit/>
          </a:bodyPr>
          <a:lstStyle/>
          <a:p>
            <a:pPr lvl="0" rtl="0">
              <a:spcBef>
                <a:spcPts val="0"/>
              </a:spcBef>
              <a:buNone/>
            </a:pPr>
            <a:r>
              <a:rPr lang="en" sz="2400"/>
              <a:t>Example: Switzerland</a:t>
            </a:r>
          </a:p>
        </p:txBody>
      </p:sp>
      <p:pic>
        <p:nvPicPr>
          <p:cNvPr id="107" name="Shape 107" descr="File:Switzerland-CIA WFB Map.png - Wikimedia Commons"/>
          <p:cNvPicPr preferRelativeResize="0"/>
          <p:nvPr/>
        </p:nvPicPr>
        <p:blipFill>
          <a:blip r:embed="rId3">
            <a:alphaModFix/>
          </a:blip>
          <a:stretch>
            <a:fillRect/>
          </a:stretch>
        </p:blipFill>
        <p:spPr>
          <a:xfrm>
            <a:off x="3329400" y="152400"/>
            <a:ext cx="5662200" cy="288468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555600"/>
            <a:ext cx="2808000" cy="755700"/>
          </a:xfrm>
          <a:prstGeom prst="rect">
            <a:avLst/>
          </a:prstGeom>
        </p:spPr>
        <p:txBody>
          <a:bodyPr lIns="91425" tIns="91425" rIns="91425" bIns="91425" anchor="b" anchorCtr="0">
            <a:noAutofit/>
          </a:bodyPr>
          <a:lstStyle/>
          <a:p>
            <a:pPr lvl="0">
              <a:spcBef>
                <a:spcPts val="0"/>
              </a:spcBef>
              <a:buNone/>
            </a:pPr>
            <a:r>
              <a:rPr lang="en" sz="3600" dirty="0"/>
              <a:t>Elongated</a:t>
            </a:r>
          </a:p>
        </p:txBody>
      </p:sp>
      <p:sp>
        <p:nvSpPr>
          <p:cNvPr id="70" name="Shape 70"/>
          <p:cNvSpPr txBox="1">
            <a:spLocks noGrp="1"/>
          </p:cNvSpPr>
          <p:nvPr>
            <p:ph type="subTitle" idx="4294967295"/>
          </p:nvPr>
        </p:nvSpPr>
        <p:spPr>
          <a:xfrm>
            <a:off x="265500" y="2803075"/>
            <a:ext cx="4045200" cy="1235100"/>
          </a:xfrm>
          <a:prstGeom prst="rect">
            <a:avLst/>
          </a:prstGeom>
        </p:spPr>
        <p:txBody>
          <a:bodyPr lIns="91425" tIns="91425" rIns="91425" bIns="91425" anchor="t" anchorCtr="0">
            <a:noAutofit/>
          </a:bodyPr>
          <a:lstStyle/>
          <a:p>
            <a:pPr lvl="0">
              <a:spcBef>
                <a:spcPts val="0"/>
              </a:spcBef>
              <a:buNone/>
            </a:pPr>
            <a:r>
              <a:rPr lang="en" sz="2400" dirty="0"/>
              <a:t>Example: Chile</a:t>
            </a:r>
          </a:p>
        </p:txBody>
      </p:sp>
      <p:pic>
        <p:nvPicPr>
          <p:cNvPr id="71" name="Shape 71" descr="Ci-map-es.png"/>
          <p:cNvPicPr preferRelativeResize="0"/>
          <p:nvPr/>
        </p:nvPicPr>
        <p:blipFill>
          <a:blip r:embed="rId3">
            <a:alphaModFix/>
          </a:blip>
          <a:stretch>
            <a:fillRect/>
          </a:stretch>
        </p:blipFill>
        <p:spPr>
          <a:xfrm>
            <a:off x="6206776" y="0"/>
            <a:ext cx="2378547" cy="51435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Prorupted</a:t>
            </a:r>
            <a:endParaRPr lang="en-US" sz="3600" dirty="0"/>
          </a:p>
        </p:txBody>
      </p:sp>
      <p:sp>
        <p:nvSpPr>
          <p:cNvPr id="3" name="Text Placeholder 2"/>
          <p:cNvSpPr>
            <a:spLocks noGrp="1"/>
          </p:cNvSpPr>
          <p:nvPr>
            <p:ph type="body" idx="1"/>
          </p:nvPr>
        </p:nvSpPr>
        <p:spPr/>
        <p:txBody>
          <a:bodyPr/>
          <a:lstStyle/>
          <a:p>
            <a:endParaRPr lang="en-US" dirty="0" smtClean="0"/>
          </a:p>
          <a:p>
            <a:endParaRPr lang="en-US" dirty="0"/>
          </a:p>
          <a:p>
            <a:endParaRPr lang="en-US" dirty="0" smtClean="0"/>
          </a:p>
          <a:p>
            <a:endParaRPr lang="en-US" dirty="0"/>
          </a:p>
          <a:p>
            <a:endParaRPr lang="en-US" dirty="0"/>
          </a:p>
          <a:p>
            <a:r>
              <a:rPr lang="en-US" sz="2400" dirty="0" smtClean="0"/>
              <a:t>Example:  Myanmar (Burma)</a:t>
            </a:r>
            <a:endParaRPr lang="en-US" sz="2400" dirty="0"/>
          </a:p>
        </p:txBody>
      </p:sp>
      <p:pic>
        <p:nvPicPr>
          <p:cNvPr id="5" name="Picture 4" descr="GLOBAL AWARENESS 101 - Let your VOICE be heard and ge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7381" y="555600"/>
            <a:ext cx="4126442" cy="2878913"/>
          </a:xfrm>
          <a:prstGeom prst="rect">
            <a:avLst/>
          </a:prstGeom>
        </p:spPr>
      </p:pic>
    </p:spTree>
    <p:extLst>
      <p:ext uri="{BB962C8B-B14F-4D97-AF65-F5344CB8AC3E}">
        <p14:creationId xmlns:p14="http://schemas.microsoft.com/office/powerpoint/2010/main" val="2814451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387175"/>
            <a:ext cx="2865300" cy="630600"/>
          </a:xfrm>
          <a:prstGeom prst="rect">
            <a:avLst/>
          </a:prstGeom>
        </p:spPr>
        <p:txBody>
          <a:bodyPr lIns="91425" tIns="91425" rIns="91425" bIns="91425" anchor="t" anchorCtr="0">
            <a:noAutofit/>
          </a:bodyPr>
          <a:lstStyle/>
          <a:p>
            <a:pPr lvl="0" rtl="0">
              <a:spcBef>
                <a:spcPts val="0"/>
              </a:spcBef>
              <a:buNone/>
            </a:pPr>
            <a:r>
              <a:rPr lang="en" sz="3600" dirty="0" smtClean="0"/>
              <a:t>Perforated</a:t>
            </a:r>
            <a:endParaRPr lang="en" sz="3600" dirty="0"/>
          </a:p>
        </p:txBody>
      </p:sp>
      <p:sp>
        <p:nvSpPr>
          <p:cNvPr id="92" name="Shape 92"/>
          <p:cNvSpPr txBox="1">
            <a:spLocks noGrp="1"/>
          </p:cNvSpPr>
          <p:nvPr>
            <p:ph type="subTitle" idx="4294967295"/>
          </p:nvPr>
        </p:nvSpPr>
        <p:spPr>
          <a:xfrm>
            <a:off x="311700" y="3399950"/>
            <a:ext cx="3150000" cy="630600"/>
          </a:xfrm>
          <a:prstGeom prst="rect">
            <a:avLst/>
          </a:prstGeom>
        </p:spPr>
        <p:txBody>
          <a:bodyPr lIns="91425" tIns="91425" rIns="91425" bIns="91425" anchor="t" anchorCtr="0">
            <a:noAutofit/>
          </a:bodyPr>
          <a:lstStyle/>
          <a:p>
            <a:pPr lvl="0" rtl="0">
              <a:spcBef>
                <a:spcPts val="0"/>
              </a:spcBef>
              <a:buNone/>
            </a:pPr>
            <a:r>
              <a:rPr lang="en" sz="2400"/>
              <a:t>Example: South Africa and Lesotho</a:t>
            </a:r>
          </a:p>
        </p:txBody>
      </p:sp>
      <p:pic>
        <p:nvPicPr>
          <p:cNvPr id="93" name="Shape 93" descr="File:South Africa-CIA WFB Map.png - Wikimedia Commons"/>
          <p:cNvPicPr preferRelativeResize="0"/>
          <p:nvPr/>
        </p:nvPicPr>
        <p:blipFill>
          <a:blip r:embed="rId3">
            <a:alphaModFix/>
          </a:blip>
          <a:stretch>
            <a:fillRect/>
          </a:stretch>
        </p:blipFill>
        <p:spPr>
          <a:xfrm>
            <a:off x="4866700" y="387175"/>
            <a:ext cx="3133725" cy="336232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6AE5CABC7AB24B85B741258C32403E" ma:contentTypeVersion="2" ma:contentTypeDescription="Create a new document." ma:contentTypeScope="" ma:versionID="714b1951fc6ed8263d1d7679d152ef62">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22E615-2281-444B-B748-D77CFBB82F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3D9F56-DD0A-421C-ABE6-D09CE8824E25}">
  <ds:schemaRefs>
    <ds:schemaRef ds:uri="http://purl.org/dc/dcmitype/"/>
    <ds:schemaRef ds:uri="http://purl.org/dc/elements/1.1/"/>
    <ds:schemaRef ds:uri="http://purl.org/dc/terms/"/>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75C7CD1F-D466-4F67-96A6-11A303BBDA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214</TotalTime>
  <Words>519</Words>
  <Application>Microsoft Office PowerPoint</Application>
  <PresentationFormat>On-screen Show (16:9)</PresentationFormat>
  <Paragraphs>54</Paragraphs>
  <Slides>15</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Verdana</vt:lpstr>
      <vt:lpstr>simple-dark-2</vt:lpstr>
      <vt:lpstr>World Geography</vt:lpstr>
      <vt:lpstr>PowerPoint Presentation</vt:lpstr>
      <vt:lpstr>PowerPoint Presentation</vt:lpstr>
      <vt:lpstr>PowerPoint Presentation</vt:lpstr>
      <vt:lpstr>Examples of size, shape, and relative location</vt:lpstr>
      <vt:lpstr>Compact and landlocked</vt:lpstr>
      <vt:lpstr>Elongated</vt:lpstr>
      <vt:lpstr>Prorupted</vt:lpstr>
      <vt:lpstr>Perforated</vt:lpstr>
      <vt:lpstr>Fragmented</vt:lpstr>
      <vt:lpstr>Relative location:  connecting trade routes/continents</vt:lpstr>
      <vt:lpstr>Large land area</vt:lpstr>
      <vt:lpstr>The Radcliffe Line was the boundary demarcation line between the Indian and Pakistani portions of the Punjab and Bengal provinces of British India.   The demarcation line was published on 17 August 1947 upon the Partition of India. Today its western side still serves as the Indo-Pakistani border and the eastern side serves as the India-Bangladesh border.</vt:lpstr>
      <vt:lpstr>PowerPoint Presentation</vt:lpstr>
      <vt:lpstr>World Religions 2013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 of Size, shape, and relative location</dc:title>
  <dc:creator>Joy Hatcher</dc:creator>
  <cp:lastModifiedBy>Karen Ragazzo (Dunwoody High)</cp:lastModifiedBy>
  <cp:revision>13</cp:revision>
  <dcterms:modified xsi:type="dcterms:W3CDTF">2020-02-07T14:05:57Z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0x010100D76AE5CABC7AB24B85B741258C32403E</vt:lpwstr>
  </property>
</Properties>
</file>